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08" r:id="rId1"/>
    <p:sldMasterId id="2147484020" r:id="rId2"/>
  </p:sldMasterIdLst>
  <p:notesMasterIdLst>
    <p:notesMasterId r:id="rId25"/>
  </p:notesMasterIdLst>
  <p:sldIdLst>
    <p:sldId id="271" r:id="rId3"/>
    <p:sldId id="268" r:id="rId4"/>
    <p:sldId id="270" r:id="rId5"/>
    <p:sldId id="256" r:id="rId6"/>
    <p:sldId id="257" r:id="rId7"/>
    <p:sldId id="259" r:id="rId8"/>
    <p:sldId id="273" r:id="rId9"/>
    <p:sldId id="260" r:id="rId10"/>
    <p:sldId id="261" r:id="rId11"/>
    <p:sldId id="262" r:id="rId12"/>
    <p:sldId id="258" r:id="rId13"/>
    <p:sldId id="277" r:id="rId14"/>
    <p:sldId id="278" r:id="rId15"/>
    <p:sldId id="279" r:id="rId16"/>
    <p:sldId id="263" r:id="rId17"/>
    <p:sldId id="264" r:id="rId18"/>
    <p:sldId id="265" r:id="rId19"/>
    <p:sldId id="266" r:id="rId20"/>
    <p:sldId id="272" r:id="rId21"/>
    <p:sldId id="275" r:id="rId22"/>
    <p:sldId id="267" r:id="rId23"/>
    <p:sldId id="269" r:id="rId24"/>
  </p:sldIdLst>
  <p:sldSz cx="9144000" cy="5143500" type="screen16x9"/>
  <p:notesSz cx="6858000" cy="92964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94B8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898CFB7-AF03-40B2-A3A6-3095B6C349D5}">
  <a:tblStyle styleId="{8898CFB7-AF03-40B2-A3A6-3095B6C349D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FF3F9"/>
          </a:solidFill>
        </a:fill>
      </a:tcStyle>
    </a:wholeTbl>
    <a:band1H>
      <a:tcStyle>
        <a:tcBdr/>
        <a:fill>
          <a:solidFill>
            <a:srgbClr val="DBE5F1"/>
          </a:solidFill>
        </a:fill>
      </a:tcStyle>
    </a:band1H>
    <a:band1V>
      <a:tcStyle>
        <a:tcBdr/>
        <a:fill>
          <a:solidFill>
            <a:srgbClr val="DBE5F1"/>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7725" autoAdjust="0"/>
  </p:normalViewPr>
  <p:slideViewPr>
    <p:cSldViewPr>
      <p:cViewPr>
        <p:scale>
          <a:sx n="125" d="100"/>
          <a:sy n="125" d="100"/>
        </p:scale>
        <p:origin x="-588" y="-4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2"/>
            <a:ext cx="2971800" cy="464819"/>
          </a:xfrm>
          <a:prstGeom prst="rect">
            <a:avLst/>
          </a:prstGeom>
          <a:noFill/>
          <a:ln>
            <a:noFill/>
          </a:ln>
        </p:spPr>
        <p:txBody>
          <a:bodyPr lIns="87302" tIns="87302" rIns="87302" bIns="87302" anchor="t" anchorCtr="0"/>
          <a:lstStyle>
            <a:lvl1pPr marL="0" marR="0" indent="0" algn="l" rtl="0">
              <a:spcBef>
                <a:spcPts val="0"/>
              </a:spcBef>
              <a:defRPr/>
            </a:lvl1pPr>
            <a:lvl2pPr marL="436580" marR="0" indent="0" algn="l" rtl="0">
              <a:spcBef>
                <a:spcPts val="0"/>
              </a:spcBef>
              <a:defRPr/>
            </a:lvl2pPr>
            <a:lvl3pPr marL="873161" marR="0" indent="0" algn="l" rtl="0">
              <a:spcBef>
                <a:spcPts val="0"/>
              </a:spcBef>
              <a:defRPr/>
            </a:lvl3pPr>
            <a:lvl4pPr marL="1309741" marR="0" indent="0" algn="l" rtl="0">
              <a:spcBef>
                <a:spcPts val="0"/>
              </a:spcBef>
              <a:defRPr/>
            </a:lvl4pPr>
            <a:lvl5pPr marL="1746321" marR="0" indent="0" algn="l" rtl="0">
              <a:spcBef>
                <a:spcPts val="0"/>
              </a:spcBef>
              <a:defRPr/>
            </a:lvl5pPr>
            <a:lvl6pPr marL="2182901" marR="0" indent="0" algn="l" rtl="0">
              <a:spcBef>
                <a:spcPts val="0"/>
              </a:spcBef>
              <a:defRPr/>
            </a:lvl6pPr>
            <a:lvl7pPr marL="2619482" marR="0" indent="0" algn="l" rtl="0">
              <a:spcBef>
                <a:spcPts val="0"/>
              </a:spcBef>
              <a:defRPr/>
            </a:lvl7pPr>
            <a:lvl8pPr marL="3056062" marR="0" indent="0" algn="l" rtl="0">
              <a:spcBef>
                <a:spcPts val="0"/>
              </a:spcBef>
              <a:defRPr/>
            </a:lvl8pPr>
            <a:lvl9pPr marL="3492642" marR="0" indent="0" algn="l" rtl="0">
              <a:spcBef>
                <a:spcPts val="0"/>
              </a:spcBef>
              <a:defRPr/>
            </a:lvl9pPr>
          </a:lstStyle>
          <a:p>
            <a:endParaRPr/>
          </a:p>
        </p:txBody>
      </p:sp>
      <p:sp>
        <p:nvSpPr>
          <p:cNvPr id="3" name="Shape 3"/>
          <p:cNvSpPr txBox="1">
            <a:spLocks noGrp="1"/>
          </p:cNvSpPr>
          <p:nvPr>
            <p:ph type="dt" idx="10"/>
          </p:nvPr>
        </p:nvSpPr>
        <p:spPr>
          <a:xfrm>
            <a:off x="3884613" y="2"/>
            <a:ext cx="2971800" cy="464819"/>
          </a:xfrm>
          <a:prstGeom prst="rect">
            <a:avLst/>
          </a:prstGeom>
          <a:noFill/>
          <a:ln>
            <a:noFill/>
          </a:ln>
        </p:spPr>
        <p:txBody>
          <a:bodyPr lIns="87302" tIns="87302" rIns="87302" bIns="87302" anchor="t" anchorCtr="0"/>
          <a:lstStyle>
            <a:lvl1pPr marL="0" marR="0" indent="0" algn="r" rtl="0">
              <a:spcBef>
                <a:spcPts val="0"/>
              </a:spcBef>
              <a:defRPr/>
            </a:lvl1pPr>
            <a:lvl2pPr marL="436580" marR="0" indent="0" algn="l" rtl="0">
              <a:spcBef>
                <a:spcPts val="0"/>
              </a:spcBef>
              <a:defRPr/>
            </a:lvl2pPr>
            <a:lvl3pPr marL="873161" marR="0" indent="0" algn="l" rtl="0">
              <a:spcBef>
                <a:spcPts val="0"/>
              </a:spcBef>
              <a:defRPr/>
            </a:lvl3pPr>
            <a:lvl4pPr marL="1309741" marR="0" indent="0" algn="l" rtl="0">
              <a:spcBef>
                <a:spcPts val="0"/>
              </a:spcBef>
              <a:defRPr/>
            </a:lvl4pPr>
            <a:lvl5pPr marL="1746321" marR="0" indent="0" algn="l" rtl="0">
              <a:spcBef>
                <a:spcPts val="0"/>
              </a:spcBef>
              <a:defRPr/>
            </a:lvl5pPr>
            <a:lvl6pPr marL="2182901" marR="0" indent="0" algn="l" rtl="0">
              <a:spcBef>
                <a:spcPts val="0"/>
              </a:spcBef>
              <a:defRPr/>
            </a:lvl6pPr>
            <a:lvl7pPr marL="2619482" marR="0" indent="0" algn="l" rtl="0">
              <a:spcBef>
                <a:spcPts val="0"/>
              </a:spcBef>
              <a:defRPr/>
            </a:lvl7pPr>
            <a:lvl8pPr marL="3056062" marR="0" indent="0" algn="l" rtl="0">
              <a:spcBef>
                <a:spcPts val="0"/>
              </a:spcBef>
              <a:defRPr/>
            </a:lvl8pPr>
            <a:lvl9pPr marL="3492642" marR="0" indent="0" algn="l" rtl="0">
              <a:spcBef>
                <a:spcPts val="0"/>
              </a:spcBef>
              <a:defRPr/>
            </a:lvl9pPr>
          </a:lstStyle>
          <a:p>
            <a:endParaRPr/>
          </a:p>
        </p:txBody>
      </p:sp>
      <p:sp>
        <p:nvSpPr>
          <p:cNvPr id="4" name="Shape 4"/>
          <p:cNvSpPr>
            <a:spLocks noGrp="1" noRot="1" noChangeAspect="1"/>
          </p:cNvSpPr>
          <p:nvPr>
            <p:ph type="sldImg" idx="3"/>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1" y="4415791"/>
            <a:ext cx="5486399" cy="4183379"/>
          </a:xfrm>
          <a:prstGeom prst="rect">
            <a:avLst/>
          </a:prstGeom>
          <a:noFill/>
          <a:ln>
            <a:noFill/>
          </a:ln>
        </p:spPr>
        <p:txBody>
          <a:bodyPr lIns="87302" tIns="87302" rIns="87302" bIns="87302"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829968"/>
            <a:ext cx="2971800" cy="464819"/>
          </a:xfrm>
          <a:prstGeom prst="rect">
            <a:avLst/>
          </a:prstGeom>
          <a:noFill/>
          <a:ln>
            <a:noFill/>
          </a:ln>
        </p:spPr>
        <p:txBody>
          <a:bodyPr lIns="87302" tIns="87302" rIns="87302" bIns="87302" anchor="b" anchorCtr="0"/>
          <a:lstStyle>
            <a:lvl1pPr marL="0" marR="0" indent="0" algn="l" rtl="0">
              <a:spcBef>
                <a:spcPts val="0"/>
              </a:spcBef>
              <a:defRPr/>
            </a:lvl1pPr>
            <a:lvl2pPr marL="436580" marR="0" indent="0" algn="l" rtl="0">
              <a:spcBef>
                <a:spcPts val="0"/>
              </a:spcBef>
              <a:defRPr/>
            </a:lvl2pPr>
            <a:lvl3pPr marL="873161" marR="0" indent="0" algn="l" rtl="0">
              <a:spcBef>
                <a:spcPts val="0"/>
              </a:spcBef>
              <a:defRPr/>
            </a:lvl3pPr>
            <a:lvl4pPr marL="1309741" marR="0" indent="0" algn="l" rtl="0">
              <a:spcBef>
                <a:spcPts val="0"/>
              </a:spcBef>
              <a:defRPr/>
            </a:lvl4pPr>
            <a:lvl5pPr marL="1746321" marR="0" indent="0" algn="l" rtl="0">
              <a:spcBef>
                <a:spcPts val="0"/>
              </a:spcBef>
              <a:defRPr/>
            </a:lvl5pPr>
            <a:lvl6pPr marL="2182901" marR="0" indent="0" algn="l" rtl="0">
              <a:spcBef>
                <a:spcPts val="0"/>
              </a:spcBef>
              <a:defRPr/>
            </a:lvl6pPr>
            <a:lvl7pPr marL="2619482" marR="0" indent="0" algn="l" rtl="0">
              <a:spcBef>
                <a:spcPts val="0"/>
              </a:spcBef>
              <a:defRPr/>
            </a:lvl7pPr>
            <a:lvl8pPr marL="3056062" marR="0" indent="0" algn="l" rtl="0">
              <a:spcBef>
                <a:spcPts val="0"/>
              </a:spcBef>
              <a:defRPr/>
            </a:lvl8pPr>
            <a:lvl9pPr marL="3492642" marR="0" indent="0" algn="l" rtl="0">
              <a:spcBef>
                <a:spcPts val="0"/>
              </a:spcBef>
              <a:defRPr/>
            </a:lvl9pPr>
          </a:lstStyle>
          <a:p>
            <a:endParaRPr/>
          </a:p>
        </p:txBody>
      </p:sp>
      <p:sp>
        <p:nvSpPr>
          <p:cNvPr id="7" name="Shape 7"/>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a:buSzPct val="25000"/>
            </a:pPr>
            <a:fld id="{00000000-1234-1234-1234-123412341234}" type="slidenum">
              <a:rPr lang="en-US" smtClean="0"/>
              <a:pPr>
                <a:buSzPct val="25000"/>
              </a:pPr>
              <a:t>‹#›</a:t>
            </a:fld>
            <a:endParaRPr lang="en-US"/>
          </a:p>
        </p:txBody>
      </p:sp>
    </p:spTree>
    <p:extLst>
      <p:ext uri="{BB962C8B-B14F-4D97-AF65-F5344CB8AC3E}">
        <p14:creationId xmlns:p14="http://schemas.microsoft.com/office/powerpoint/2010/main" val="149228723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r>
              <a:rPr lang="en-US" sz="1100" dirty="0">
                <a:solidFill>
                  <a:schemeClr val="dk1"/>
                </a:solidFill>
                <a:latin typeface="Calibri"/>
                <a:ea typeface="Calibri"/>
                <a:cs typeface="Calibri"/>
                <a:sym typeface="Calibri"/>
              </a:rPr>
              <a:t>Hi. I’m </a:t>
            </a:r>
            <a:r>
              <a:rPr lang="en-US" sz="1100" dirty="0" err="1">
                <a:solidFill>
                  <a:schemeClr val="dk1"/>
                </a:solidFill>
                <a:latin typeface="Calibri"/>
                <a:ea typeface="Calibri"/>
                <a:cs typeface="Calibri"/>
                <a:sym typeface="Calibri"/>
              </a:rPr>
              <a:t>Carise</a:t>
            </a:r>
            <a:r>
              <a:rPr lang="en-US" sz="1100" dirty="0">
                <a:solidFill>
                  <a:schemeClr val="dk1"/>
                </a:solidFill>
                <a:latin typeface="Calibri"/>
                <a:ea typeface="Calibri"/>
                <a:cs typeface="Calibri"/>
                <a:sym typeface="Calibri"/>
              </a:rPr>
              <a:t>, and I’m a software engineer at TerrAvion. I’ll be talking a little more about what I do, as well as what TerrAvion does, over the next hour.</a:t>
            </a:r>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TerrAvion is a subscription aerial imagery service for agriculture. </a:t>
            </a:r>
          </a:p>
        </p:txBody>
      </p:sp>
      <p:sp>
        <p:nvSpPr>
          <p:cNvPr id="171" name="Shape 171"/>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1" name="Shape 291"/>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Our goal is to increase global agricultural output by 10% by making it possible for growers to see all their crops, whenever they might need to</a:t>
            </a:r>
            <a:r>
              <a:rPr lang="en-US" sz="1100" dirty="0">
                <a:solidFill>
                  <a:schemeClr val="dk1"/>
                </a:solidFill>
                <a:latin typeface="Calibri"/>
                <a:ea typeface="Calibri"/>
                <a:cs typeface="Calibri"/>
                <a:sym typeface="Calibri"/>
              </a:rPr>
              <a:t>. In other words, we want to help farmers be able to pinpoint things in their fields that can turn into very costly problems later, as well as give them a bird’s eye view to know what’s going on.</a:t>
            </a:r>
          </a:p>
        </p:txBody>
      </p:sp>
      <p:sp>
        <p:nvSpPr>
          <p:cNvPr id="292" name="Shape 292"/>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So you might be wondering, “Ok, sounds like a solution, except… how can a farmer distinguish the condition of their crops if everything pretty much just looks green? How can they really tell?”</a:t>
            </a:r>
            <a:endParaRPr lang="en-US" sz="1100" dirty="0">
              <a:solidFill>
                <a:schemeClr val="dk1"/>
              </a:solidFill>
              <a:latin typeface="Calibri"/>
              <a:ea typeface="Calibri"/>
              <a:cs typeface="Calibri"/>
              <a:sym typeface="Calibri"/>
            </a:endParaRPr>
          </a:p>
        </p:txBody>
      </p:sp>
      <p:sp>
        <p:nvSpPr>
          <p:cNvPr id="208" name="Shape 208"/>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answer that question, let’s do a quick physics review.</a:t>
            </a:r>
          </a:p>
          <a:p>
            <a:endParaRPr lang="en-US" baseline="0" dirty="0" smtClean="0"/>
          </a:p>
          <a:p>
            <a:r>
              <a:rPr lang="en-US" baseline="0" dirty="0" smtClean="0"/>
              <a:t>First of all, how many of you are familiar with the electromagnetic spectrum? (take a show of hands)</a:t>
            </a:r>
          </a:p>
          <a:p>
            <a:endParaRPr lang="en-US" baseline="0" dirty="0" smtClean="0"/>
          </a:p>
          <a:p>
            <a:r>
              <a:rPr lang="en-US" baseline="0" dirty="0" smtClean="0"/>
              <a:t>Here’s a graph that shows the electromagnetic spectrum. We’ll be focusing on the infrared and visible wavelengths.</a:t>
            </a:r>
          </a:p>
          <a:p>
            <a:endParaRPr lang="en-US" baseline="0" dirty="0" smtClean="0"/>
          </a:p>
          <a:p>
            <a:r>
              <a:rPr lang="en-US" baseline="0" dirty="0" smtClean="0"/>
              <a:t>The human eye is sensitive to the visible wavelengths, known as light. When those wavelengths are reflected off an object, the our eyes can see it. For example, if you see a red flower, that means that it is reflecting the “red” wavelengths, while absorbing the other wavelengths. That “red” that we see is associated with the color, red.</a:t>
            </a:r>
            <a:endParaRPr lang="en-US" dirty="0"/>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12</a:t>
            </a:fld>
            <a:endParaRPr lang="en-US"/>
          </a:p>
        </p:txBody>
      </p:sp>
    </p:spTree>
    <p:extLst>
      <p:ext uri="{BB962C8B-B14F-4D97-AF65-F5344CB8AC3E}">
        <p14:creationId xmlns:p14="http://schemas.microsoft.com/office/powerpoint/2010/main" val="317097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3161">
              <a:defRPr/>
            </a:pPr>
            <a:r>
              <a:rPr lang="en-US" baseline="0" dirty="0" smtClean="0"/>
              <a:t>We use “false color” images, along with “natural color” images, to help our customers tell how their crops are doing. The natural color images are what you’d see with your own eyes – in other words, the blue, green, and red bands (ranges of wavelengths).</a:t>
            </a:r>
          </a:p>
          <a:p>
            <a:pPr defTabSz="873161">
              <a:defRPr/>
            </a:pPr>
            <a:endParaRPr lang="en-US" baseline="0" dirty="0" smtClean="0"/>
          </a:p>
          <a:p>
            <a:pPr defTabSz="873161">
              <a:defRPr/>
            </a:pPr>
            <a:r>
              <a:rPr lang="en-US" baseline="0" dirty="0" smtClean="0"/>
              <a:t>On the other hand, false color images usually also contain bands that are not visible, like infrared.</a:t>
            </a:r>
          </a:p>
          <a:p>
            <a:pPr defTabSz="873161">
              <a:defRPr/>
            </a:pPr>
            <a:endParaRPr lang="en-US" baseline="0" dirty="0" smtClean="0"/>
          </a:p>
          <a:p>
            <a:pPr defTabSz="873161">
              <a:defRPr/>
            </a:pPr>
            <a:r>
              <a:rPr lang="en-US" baseline="0" dirty="0" smtClean="0"/>
              <a:t>Here is a graph that shows the bands that earth observation satellites Landsat 8 and Landsat 7 capture. Landsat 8 is the upper colored row of numbers, and Landsat 7 is the lower row.</a:t>
            </a:r>
          </a:p>
          <a:p>
            <a:pPr defTabSz="873161">
              <a:defRPr/>
            </a:pPr>
            <a:endParaRPr lang="en-US" baseline="0" dirty="0" smtClean="0"/>
          </a:p>
          <a:p>
            <a:pPr defTabSz="873161">
              <a:defRPr/>
            </a:pPr>
            <a:r>
              <a:rPr lang="en-US" baseline="0" dirty="0" smtClean="0"/>
              <a:t>First is a “natural color” image – composed of bands 2, 3, and 4 (aka blue, green, and red). Next, a “color infrared” image – composed of green, red, and near-infrared (bands 3, 4, 5). Last is another false color image, composed of red and 2 different infrared bands (4, 6, and 7).</a:t>
            </a:r>
          </a:p>
          <a:p>
            <a:pPr defTabSz="873161">
              <a:defRPr/>
            </a:pPr>
            <a:endParaRPr lang="en-US" baseline="0" dirty="0" smtClean="0"/>
          </a:p>
          <a:p>
            <a:pPr defTabSz="873161">
              <a:defRPr/>
            </a:pPr>
            <a:r>
              <a:rPr lang="en-US" baseline="0" dirty="0" smtClean="0"/>
              <a:t>The pictures composed of these different bands are post-processed by computers, and the resulting image is assigned some different colors to help show the contrast between the different bands.</a:t>
            </a:r>
          </a:p>
          <a:p>
            <a:pPr defTabSz="873161">
              <a:defRPr/>
            </a:pPr>
            <a:endParaRPr lang="en-US" baseline="0" dirty="0" smtClean="0"/>
          </a:p>
          <a:p>
            <a:pPr defTabSz="873161">
              <a:defRPr/>
            </a:pPr>
            <a:r>
              <a:rPr lang="en-US" baseline="0" dirty="0" smtClean="0"/>
              <a:t>In a nutshell, that’s how the farmers will be able to distinguish the healthy vegetation from the unhealthy.</a:t>
            </a:r>
          </a:p>
          <a:p>
            <a:pPr defTabSz="873161">
              <a:defRPr/>
            </a:pPr>
            <a:r>
              <a:rPr lang="en-US" baseline="0" dirty="0" smtClean="0"/>
              <a:t>As you can see in the 2</a:t>
            </a:r>
            <a:r>
              <a:rPr lang="en-US" baseline="30000" dirty="0" smtClean="0"/>
              <a:t>nd</a:t>
            </a:r>
            <a:r>
              <a:rPr lang="en-US" baseline="0" dirty="0" smtClean="0"/>
              <a:t> and 3</a:t>
            </a:r>
            <a:r>
              <a:rPr lang="en-US" baseline="30000" dirty="0" smtClean="0"/>
              <a:t>rd</a:t>
            </a:r>
            <a:r>
              <a:rPr lang="en-US" baseline="0" dirty="0" smtClean="0"/>
              <a:t> images, the reds and greens show a high contrast, compared to the natural color, which help us to distinguish the healthy vegetation.</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13</a:t>
            </a:fld>
            <a:endParaRPr lang="en-US"/>
          </a:p>
        </p:txBody>
      </p:sp>
    </p:spTree>
    <p:extLst>
      <p:ext uri="{BB962C8B-B14F-4D97-AF65-F5344CB8AC3E}">
        <p14:creationId xmlns:p14="http://schemas.microsoft.com/office/powerpoint/2010/main" val="3307607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Russell Ranch in UC</a:t>
            </a:r>
            <a:r>
              <a:rPr lang="en-US" baseline="0" dirty="0" smtClean="0"/>
              <a:t> Davis, in natural color. These are a few different crops, which look pretty much the same from a bird’s eye view. Well, sort of. Can you tell which crops look healthy, and which do not? I can definitely tell that the brown plots are probably just dirt, but everything else is a little more tricky.</a:t>
            </a:r>
          </a:p>
          <a:p>
            <a:endParaRPr lang="en-US" baseline="0" dirty="0" smtClean="0"/>
          </a:p>
          <a:p>
            <a:r>
              <a:rPr lang="en-US" baseline="0" dirty="0" smtClean="0"/>
              <a:t>Now let’s look at an NDVI image of the same plots of land. NDVI stands for “normalized difference vegetation index”, which is an indicator that helps assess if there is healthy vegetation. This NDVI image indicates to us that the deeper blue parts are more healthy vegetation, while the brown areas are dirt.</a:t>
            </a:r>
          </a:p>
          <a:p>
            <a:endParaRPr lang="en-US" baseline="0" dirty="0" smtClean="0"/>
          </a:p>
          <a:p>
            <a:r>
              <a:rPr lang="en-US" baseline="0" dirty="0" smtClean="0"/>
              <a:t>Let’s do a few case studies now.</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14</a:t>
            </a:fld>
            <a:endParaRPr lang="en-US"/>
          </a:p>
        </p:txBody>
      </p:sp>
    </p:spTree>
    <p:extLst>
      <p:ext uri="{BB962C8B-B14F-4D97-AF65-F5344CB8AC3E}">
        <p14:creationId xmlns:p14="http://schemas.microsoft.com/office/powerpoint/2010/main" val="138381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This view is of a TerrAvion customer whose ranches are spread out over 80+ miles, but even in this </a:t>
            </a:r>
            <a:r>
              <a:rPr lang="en-US" sz="1100" dirty="0">
                <a:solidFill>
                  <a:schemeClr val="dk1"/>
                </a:solidFill>
                <a:latin typeface="Calibri"/>
                <a:ea typeface="Calibri"/>
                <a:cs typeface="Calibri"/>
                <a:sym typeface="Calibri"/>
              </a:rPr>
              <a:t>sub-section </a:t>
            </a:r>
            <a:r>
              <a:rPr lang="en-US" sz="1100" dirty="0">
                <a:solidFill>
                  <a:schemeClr val="dk1"/>
                </a:solidFill>
                <a:latin typeface="Calibri"/>
                <a:ea typeface="Calibri"/>
                <a:cs typeface="Calibri"/>
                <a:sym typeface="Calibri"/>
              </a:rPr>
              <a:t>it is easy to see why </a:t>
            </a:r>
            <a:r>
              <a:rPr lang="en-US" sz="1100" dirty="0">
                <a:solidFill>
                  <a:schemeClr val="dk1"/>
                </a:solidFill>
                <a:latin typeface="Calibri"/>
                <a:ea typeface="Calibri"/>
                <a:cs typeface="Calibri"/>
                <a:sym typeface="Calibri"/>
              </a:rPr>
              <a:t>an </a:t>
            </a:r>
            <a:r>
              <a:rPr lang="en-US" sz="1100" dirty="0">
                <a:solidFill>
                  <a:schemeClr val="dk1"/>
                </a:solidFill>
                <a:latin typeface="Calibri"/>
                <a:ea typeface="Calibri"/>
                <a:cs typeface="Calibri"/>
                <a:sym typeface="Calibri"/>
              </a:rPr>
              <a:t>up to date map of the area would help decide where the </a:t>
            </a:r>
            <a:r>
              <a:rPr lang="en-US" sz="1100" dirty="0">
                <a:solidFill>
                  <a:schemeClr val="dk1"/>
                </a:solidFill>
                <a:latin typeface="Calibri"/>
                <a:ea typeface="Calibri"/>
                <a:cs typeface="Calibri"/>
                <a:sym typeface="Calibri"/>
              </a:rPr>
              <a:t>grower and his managers need </a:t>
            </a:r>
            <a:r>
              <a:rPr lang="en-US" sz="1100" dirty="0">
                <a:solidFill>
                  <a:schemeClr val="dk1"/>
                </a:solidFill>
                <a:latin typeface="Calibri"/>
                <a:ea typeface="Calibri"/>
                <a:cs typeface="Calibri"/>
                <a:sym typeface="Calibri"/>
              </a:rPr>
              <a:t>to spend their time.  They know what should be blue (high vigor, or chlorophyll content) and what should be orange (low vigor</a:t>
            </a:r>
            <a:r>
              <a:rPr lang="en-US" sz="1100" dirty="0">
                <a:solidFill>
                  <a:schemeClr val="dk1"/>
                </a:solidFill>
                <a:latin typeface="Calibri"/>
                <a:ea typeface="Calibri"/>
                <a:cs typeface="Calibri"/>
                <a:sym typeface="Calibri"/>
              </a:rPr>
              <a:t>).</a:t>
            </a:r>
            <a:endParaRPr lang="en-US" sz="1100" dirty="0">
              <a:solidFill>
                <a:schemeClr val="dk1"/>
              </a:solidFill>
              <a:latin typeface="Calibri"/>
              <a:ea typeface="Calibri"/>
              <a:cs typeface="Calibri"/>
              <a:sym typeface="Calibri"/>
            </a:endParaRPr>
          </a:p>
        </p:txBody>
      </p:sp>
      <p:sp>
        <p:nvSpPr>
          <p:cNvPr id="301" name="Shape 301"/>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Here we have 2 blocks where some of the crop was ripening faster in some areas. TerrAvion imagery helped this grower to identify the circled area of block 2 first, in 2013, which the grower harvested at the same time as block 1.</a:t>
            </a:r>
          </a:p>
          <a:p>
            <a:pPr>
              <a:buSzPct val="25000"/>
            </a:pPr>
            <a:endParaRPr lang="en-US"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In 2014, the grower was able to harvest all of block 1 together, and then all of block 2. This is definitely a lot more of a straightforward approach.</a:t>
            </a:r>
          </a:p>
          <a:p>
            <a:pPr>
              <a:buSzPct val="25000"/>
            </a:pPr>
            <a:endParaRPr lang="en-US"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Basically, the goal here is to help the grower maintain uniformity in the vegetation, which then helps during harvest, so that the workers don’t have to spend time trying to decide how much to harvest.</a:t>
            </a:r>
            <a:endParaRPr lang="en-US" sz="1100" dirty="0">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One important part of crop management is scouting. Farmers scout their fields for things like irrigation problems, cultural practices, diseases, etc.</a:t>
            </a:r>
          </a:p>
          <a:p>
            <a:pPr>
              <a:buSzPct val="25000"/>
            </a:pPr>
            <a:endParaRPr lang="en-US"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This is an 80-acre field. Going through all the rows of the field would be very time consuming without aerial imagery. By using the imagery, farmers can focus their attention on patchy or less vigorous areas like in this example.</a:t>
            </a:r>
            <a:endParaRPr lang="en-US" sz="1100" dirty="0">
              <a:solidFill>
                <a:schemeClr val="dk1"/>
              </a:solidFill>
              <a:latin typeface="Calibri"/>
              <a:ea typeface="Calibri"/>
              <a:cs typeface="Calibri"/>
              <a:sym typeface="Calibri"/>
            </a:endParaRPr>
          </a:p>
        </p:txBody>
      </p:sp>
      <p:sp>
        <p:nvSpPr>
          <p:cNvPr id="334" name="Shape 334"/>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415792"/>
            <a:ext cx="5486344" cy="4183437"/>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Here is a thermal view of another field over the course of 3 weeks. The darker purple areas are cooler in temperature, and the brighter orange and yellows are warmer. As you compare Week A to Week B and C, you’ll see that there is a growing dot in the top 3</a:t>
            </a:r>
            <a:r>
              <a:rPr lang="en-US" sz="1100" baseline="30000" dirty="0">
                <a:solidFill>
                  <a:schemeClr val="dk1"/>
                </a:solidFill>
                <a:latin typeface="Calibri"/>
                <a:ea typeface="Calibri"/>
                <a:cs typeface="Calibri"/>
                <a:sym typeface="Calibri"/>
              </a:rPr>
              <a:t>rd</a:t>
            </a:r>
            <a:r>
              <a:rPr lang="en-US" sz="1100" dirty="0">
                <a:solidFill>
                  <a:schemeClr val="dk1"/>
                </a:solidFill>
                <a:latin typeface="Calibri"/>
                <a:ea typeface="Calibri"/>
                <a:cs typeface="Calibri"/>
                <a:sym typeface="Calibri"/>
              </a:rPr>
              <a:t> of the boxed area. It turned out that this was an irrigation leak. Over the 3 weeks, that area basically became a mud puddle, which explains the temperature drop (and thus a growing purple dot).</a:t>
            </a:r>
          </a:p>
        </p:txBody>
      </p:sp>
      <p:sp>
        <p:nvSpPr>
          <p:cNvPr id="349" name="Shape 349"/>
          <p:cNvSpPr txBox="1">
            <a:spLocks noGrp="1"/>
          </p:cNvSpPr>
          <p:nvPr>
            <p:ph type="sldNum" idx="12"/>
          </p:nvPr>
        </p:nvSpPr>
        <p:spPr>
          <a:xfrm>
            <a:off x="3884614" y="8829967"/>
            <a:ext cx="2971687" cy="464762"/>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8500"/>
            <a:ext cx="6197600" cy="3486150"/>
          </a:xfrm>
        </p:spPr>
      </p:sp>
      <p:sp>
        <p:nvSpPr>
          <p:cNvPr id="3" name="Notes Placeholder 2"/>
          <p:cNvSpPr>
            <a:spLocks noGrp="1"/>
          </p:cNvSpPr>
          <p:nvPr>
            <p:ph type="body" idx="1"/>
          </p:nvPr>
        </p:nvSpPr>
        <p:spPr/>
        <p:txBody>
          <a:bodyPr/>
          <a:lstStyle/>
          <a:p>
            <a:pPr defTabSz="873161">
              <a:defRPr/>
            </a:pPr>
            <a:r>
              <a:rPr lang="en-US" sz="1100" dirty="0">
                <a:solidFill>
                  <a:schemeClr val="dk1"/>
                </a:solidFill>
                <a:latin typeface="Calibri"/>
                <a:ea typeface="Calibri"/>
                <a:cs typeface="Calibri"/>
                <a:sym typeface="Calibri"/>
              </a:rPr>
              <a:t>Now that you know what TerrAvion does and why, let’s talk about what it’s like </a:t>
            </a:r>
            <a:r>
              <a:rPr lang="en-US" sz="1100" dirty="0">
                <a:sym typeface="Calibri"/>
              </a:rPr>
              <a:t>working at TerrAvion.</a:t>
            </a:r>
          </a:p>
          <a:p>
            <a:pPr defTabSz="873161">
              <a:defRPr/>
            </a:pPr>
            <a:endParaRPr lang="en-US" sz="1100" dirty="0">
              <a:sym typeface="Calibri"/>
            </a:endParaRPr>
          </a:p>
          <a:p>
            <a:pPr defTabSz="873161">
              <a:defRPr/>
            </a:pPr>
            <a:r>
              <a:rPr lang="en-US" sz="1100" dirty="0">
                <a:sym typeface="Calibri"/>
              </a:rPr>
              <a:t>If you were to spend a week in the TerrAvion office, what kind of disciplines and skillsets would you be able to observe?</a:t>
            </a:r>
          </a:p>
          <a:p>
            <a:pPr defTabSz="873161">
              <a:defRPr/>
            </a:pPr>
            <a:endParaRPr lang="en-US" sz="1100" dirty="0">
              <a:sym typeface="Calibri"/>
            </a:endParaRPr>
          </a:p>
          <a:p>
            <a:pPr defTabSz="873161">
              <a:defRPr/>
            </a:pPr>
            <a:r>
              <a:rPr lang="en-US" sz="1100" dirty="0">
                <a:sym typeface="Calibri"/>
              </a:rPr>
              <a:t>This isn’t an exhaustive list, but here’s a good mix:</a:t>
            </a:r>
          </a:p>
          <a:p>
            <a:pPr defTabSz="873161">
              <a:defRPr/>
            </a:pPr>
            <a:endParaRPr lang="en-US" sz="1100" dirty="0">
              <a:solidFill>
                <a:schemeClr val="dk1"/>
              </a:solidFill>
              <a:latin typeface="Calibri"/>
              <a:sym typeface="Calibri"/>
            </a:endParaRPr>
          </a:p>
          <a:p>
            <a:pPr marL="218290" indent="-218290" defTabSz="873161">
              <a:buFontTx/>
              <a:buAutoNum type="arabicPeriod"/>
              <a:defRPr/>
            </a:pPr>
            <a:r>
              <a:rPr lang="en-US" sz="1100" dirty="0">
                <a:solidFill>
                  <a:schemeClr val="dk1"/>
                </a:solidFill>
                <a:latin typeface="Calibri"/>
                <a:sym typeface="Calibri"/>
              </a:rPr>
              <a:t>Agriculture</a:t>
            </a:r>
          </a:p>
          <a:p>
            <a:pPr marL="218290" indent="-218290" defTabSz="873161">
              <a:buFontTx/>
              <a:buAutoNum type="arabicPeriod"/>
              <a:defRPr/>
            </a:pPr>
            <a:r>
              <a:rPr lang="en-US" sz="1100" dirty="0">
                <a:solidFill>
                  <a:schemeClr val="dk1"/>
                </a:solidFill>
                <a:latin typeface="Calibri"/>
                <a:sym typeface="Calibri"/>
              </a:rPr>
              <a:t>Viticulture</a:t>
            </a:r>
            <a:endParaRPr lang="en-US" sz="1100" dirty="0">
              <a:sym typeface="Calibri"/>
            </a:endParaRPr>
          </a:p>
          <a:p>
            <a:pPr marL="218290" indent="-218290" defTabSz="873161">
              <a:buFontTx/>
              <a:buAutoNum type="arabicPeriod"/>
              <a:defRPr/>
            </a:pPr>
            <a:r>
              <a:rPr lang="en-US" sz="1100" dirty="0">
                <a:solidFill>
                  <a:schemeClr val="dk1"/>
                </a:solidFill>
                <a:latin typeface="Calibri"/>
                <a:sym typeface="Calibri"/>
              </a:rPr>
              <a:t>Mathematics</a:t>
            </a:r>
          </a:p>
          <a:p>
            <a:pPr marL="218290" indent="-218290" defTabSz="873161">
              <a:buFontTx/>
              <a:buAutoNum type="arabicPeriod"/>
              <a:defRPr/>
            </a:pPr>
            <a:r>
              <a:rPr lang="en-US" sz="1100" dirty="0">
                <a:solidFill>
                  <a:schemeClr val="dk1"/>
                </a:solidFill>
                <a:latin typeface="Calibri"/>
                <a:sym typeface="Calibri"/>
              </a:rPr>
              <a:t>Aviation</a:t>
            </a:r>
          </a:p>
          <a:p>
            <a:pPr marL="218290" indent="-218290" defTabSz="873161">
              <a:buFontTx/>
              <a:buAutoNum type="arabicPeriod"/>
              <a:defRPr/>
            </a:pPr>
            <a:r>
              <a:rPr lang="en-US" sz="1100" dirty="0">
                <a:solidFill>
                  <a:schemeClr val="dk1"/>
                </a:solidFill>
                <a:latin typeface="Calibri"/>
                <a:sym typeface="Calibri"/>
              </a:rPr>
              <a:t>Remote sensing</a:t>
            </a:r>
          </a:p>
          <a:p>
            <a:pPr marL="218290" indent="-218290" defTabSz="873161">
              <a:buFontTx/>
              <a:buAutoNum type="arabicPeriod"/>
              <a:defRPr/>
            </a:pPr>
            <a:r>
              <a:rPr lang="en-US" sz="1100" dirty="0">
                <a:solidFill>
                  <a:schemeClr val="dk1"/>
                </a:solidFill>
                <a:latin typeface="Calibri"/>
                <a:sym typeface="Calibri"/>
              </a:rPr>
              <a:t>GIS (geographic information systems)</a:t>
            </a:r>
          </a:p>
          <a:p>
            <a:pPr marL="218290" indent="-218290" defTabSz="873161">
              <a:buFontTx/>
              <a:buAutoNum type="arabicPeriod"/>
              <a:defRPr/>
            </a:pPr>
            <a:r>
              <a:rPr lang="en-US" sz="1100" dirty="0">
                <a:solidFill>
                  <a:schemeClr val="dk1"/>
                </a:solidFill>
                <a:latin typeface="Calibri"/>
                <a:sym typeface="Calibri"/>
              </a:rPr>
              <a:t>Web development</a:t>
            </a:r>
          </a:p>
          <a:p>
            <a:pPr marL="218290" indent="-218290" defTabSz="873161">
              <a:buFontTx/>
              <a:buAutoNum type="arabicPeriod"/>
              <a:defRPr/>
            </a:pPr>
            <a:r>
              <a:rPr lang="en-US" sz="1100" dirty="0">
                <a:solidFill>
                  <a:schemeClr val="dk1"/>
                </a:solidFill>
                <a:latin typeface="Calibri"/>
                <a:sym typeface="Calibri"/>
              </a:rPr>
              <a:t>Sensor calibration</a:t>
            </a:r>
          </a:p>
          <a:p>
            <a:pPr marL="218290" indent="-218290" defTabSz="873161">
              <a:buFontTx/>
              <a:buAutoNum type="arabicPeriod"/>
              <a:defRPr/>
            </a:pPr>
            <a:r>
              <a:rPr lang="en-US" sz="1100" dirty="0">
                <a:solidFill>
                  <a:schemeClr val="dk1"/>
                </a:solidFill>
                <a:latin typeface="Calibri"/>
                <a:sym typeface="Calibri"/>
              </a:rPr>
              <a:t>Optics and Imaging</a:t>
            </a:r>
          </a:p>
          <a:p>
            <a:pPr marL="218290" indent="-218290" defTabSz="873161">
              <a:buFontTx/>
              <a:buAutoNum type="arabicPeriod"/>
              <a:defRPr/>
            </a:pPr>
            <a:r>
              <a:rPr lang="en-US" sz="1100" dirty="0">
                <a:solidFill>
                  <a:schemeClr val="dk1"/>
                </a:solidFill>
                <a:latin typeface="Calibri"/>
                <a:sym typeface="Calibri"/>
              </a:rPr>
              <a:t>Image processing/Computer Vision</a:t>
            </a:r>
          </a:p>
          <a:p>
            <a:pPr marL="218290" indent="-218290" defTabSz="873161">
              <a:buFontTx/>
              <a:buAutoNum type="arabicPeriod"/>
              <a:defRPr/>
            </a:pPr>
            <a:r>
              <a:rPr lang="en-US" sz="1100" dirty="0">
                <a:solidFill>
                  <a:schemeClr val="dk1"/>
                </a:solidFill>
                <a:latin typeface="Calibri"/>
                <a:sym typeface="Calibri"/>
              </a:rPr>
              <a:t>Machine learning</a:t>
            </a:r>
          </a:p>
          <a:p>
            <a:pPr marL="218290" indent="-218290" defTabSz="873161">
              <a:buFontTx/>
              <a:buAutoNum type="arabicPeriod"/>
              <a:defRPr/>
            </a:pPr>
            <a:r>
              <a:rPr lang="en-US" sz="1100" dirty="0">
                <a:solidFill>
                  <a:schemeClr val="dk1"/>
                </a:solidFill>
                <a:latin typeface="Calibri"/>
                <a:sym typeface="Calibri"/>
              </a:rPr>
              <a:t>Systems engineering</a:t>
            </a:r>
          </a:p>
          <a:p>
            <a:pPr marL="218290" indent="-218290" defTabSz="873161">
              <a:buFontTx/>
              <a:buAutoNum type="arabicPeriod"/>
              <a:defRPr/>
            </a:pPr>
            <a:r>
              <a:rPr lang="en-US" sz="1100" dirty="0">
                <a:solidFill>
                  <a:schemeClr val="dk1"/>
                </a:solidFill>
                <a:latin typeface="Calibri"/>
                <a:sym typeface="Calibri"/>
              </a:rPr>
              <a:t>Mechanical engineering (designing and building our equipment)</a:t>
            </a:r>
          </a:p>
          <a:p>
            <a:pPr defTabSz="873161">
              <a:defRPr/>
            </a:pPr>
            <a:endParaRPr lang="en-US" sz="1100" dirty="0">
              <a:solidFill>
                <a:schemeClr val="dk1"/>
              </a:solidFill>
              <a:latin typeface="Calibri"/>
              <a:sym typeface="Calibri"/>
            </a:endParaRPr>
          </a:p>
          <a:p>
            <a:pPr defTabSz="873161">
              <a:defRPr/>
            </a:pPr>
            <a:r>
              <a:rPr lang="en-US" dirty="0" smtClean="0"/>
              <a:t>A lot of you are pretty</a:t>
            </a:r>
            <a:r>
              <a:rPr lang="en-US" baseline="0" dirty="0" smtClean="0"/>
              <a:t> familiar with </a:t>
            </a:r>
            <a:r>
              <a:rPr lang="en-US" sz="1100" dirty="0">
                <a:solidFill>
                  <a:schemeClr val="dk1"/>
                </a:solidFill>
                <a:latin typeface="Calibri"/>
                <a:sym typeface="Calibri"/>
              </a:rPr>
              <a:t>these specialties. While everyone at TerrAvion has at least one area of expertise, we all have some understanding of the other specialties. For example, just from working at TerrAvion, I’ve learned a lot about Remote Sensing and GIS.</a:t>
            </a:r>
            <a:endParaRPr lang="en-US" dirty="0" smtClean="0"/>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19</a:t>
            </a:fld>
            <a:endParaRPr lang="en-US"/>
          </a:p>
        </p:txBody>
      </p:sp>
    </p:spTree>
    <p:extLst>
      <p:ext uri="{BB962C8B-B14F-4D97-AF65-F5344CB8AC3E}">
        <p14:creationId xmlns:p14="http://schemas.microsoft.com/office/powerpoint/2010/main" val="141623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8500"/>
            <a:ext cx="6197600" cy="3486150"/>
          </a:xfrm>
        </p:spPr>
      </p:sp>
      <p:sp>
        <p:nvSpPr>
          <p:cNvPr id="3" name="Notes Placeholder 2"/>
          <p:cNvSpPr>
            <a:spLocks noGrp="1"/>
          </p:cNvSpPr>
          <p:nvPr>
            <p:ph type="body" idx="1"/>
          </p:nvPr>
        </p:nvSpPr>
        <p:spPr/>
        <p:txBody>
          <a:bodyPr/>
          <a:lstStyle/>
          <a:p>
            <a:r>
              <a:rPr lang="en-US" sz="1100" dirty="0">
                <a:solidFill>
                  <a:schemeClr val="dk1"/>
                </a:solidFill>
                <a:latin typeface="Calibri"/>
                <a:ea typeface="Calibri"/>
                <a:cs typeface="Calibri"/>
                <a:sym typeface="Calibri"/>
              </a:rPr>
              <a:t>Now, let’s talk about agriculture. What comes to mind when you think about agriculture? &lt;take volunteers&gt;</a:t>
            </a:r>
          </a:p>
          <a:p>
            <a:endParaRPr lang="en-US" sz="1100" dirty="0">
              <a:solidFill>
                <a:schemeClr val="dk1"/>
              </a:solidFill>
              <a:latin typeface="Calibri"/>
              <a:ea typeface="Calibri"/>
              <a:cs typeface="Calibri"/>
              <a:sym typeface="Calibri"/>
            </a:endParaRPr>
          </a:p>
          <a:p>
            <a:pPr marL="218290" indent="-218290">
              <a:buAutoNum type="arabicPeriod"/>
            </a:pPr>
            <a:r>
              <a:rPr lang="en-US" sz="1100" dirty="0">
                <a:solidFill>
                  <a:schemeClr val="dk1"/>
                </a:solidFill>
                <a:latin typeface="Calibri"/>
                <a:ea typeface="Calibri"/>
                <a:cs typeface="Calibri"/>
                <a:sym typeface="Calibri"/>
              </a:rPr>
              <a:t>Food</a:t>
            </a:r>
          </a:p>
          <a:p>
            <a:pPr marL="218290" indent="-218290">
              <a:buAutoNum type="arabicPeriod"/>
            </a:pPr>
            <a:r>
              <a:rPr lang="en-US" sz="1100" dirty="0">
                <a:solidFill>
                  <a:schemeClr val="dk1"/>
                </a:solidFill>
                <a:latin typeface="Calibri"/>
                <a:ea typeface="Calibri"/>
                <a:cs typeface="Calibri"/>
                <a:sym typeface="Calibri"/>
              </a:rPr>
              <a:t>The California drought</a:t>
            </a:r>
          </a:p>
          <a:p>
            <a:pPr marL="218290" indent="-218290">
              <a:buAutoNum type="arabicPeriod"/>
            </a:pPr>
            <a:r>
              <a:rPr lang="en-US" sz="1100" dirty="0">
                <a:solidFill>
                  <a:schemeClr val="dk1"/>
                </a:solidFill>
                <a:latin typeface="Calibri"/>
                <a:ea typeface="Calibri"/>
                <a:cs typeface="Calibri"/>
                <a:sym typeface="Calibri"/>
              </a:rPr>
              <a:t>World hunger</a:t>
            </a:r>
          </a:p>
          <a:p>
            <a:pPr marL="218290" indent="-218290">
              <a:buAutoNum type="arabicPeriod"/>
            </a:pPr>
            <a:r>
              <a:rPr lang="en-US" sz="1100" dirty="0">
                <a:solidFill>
                  <a:schemeClr val="dk1"/>
                </a:solidFill>
                <a:latin typeface="Calibri"/>
                <a:ea typeface="Calibri"/>
                <a:cs typeface="Calibri"/>
                <a:sym typeface="Calibri"/>
              </a:rPr>
              <a:t>Farm stuff</a:t>
            </a:r>
          </a:p>
          <a:p>
            <a:endParaRPr lang="en-US" dirty="0" smtClean="0"/>
          </a:p>
          <a:p>
            <a:r>
              <a:rPr lang="en-US" dirty="0" smtClean="0"/>
              <a:t>Since</a:t>
            </a:r>
            <a:r>
              <a:rPr lang="en-US" baseline="0" dirty="0" smtClean="0"/>
              <a:t> early civilizations, agriculture has been an important aspect of society. Not only were these nations able to sustain themselves by growing food but also they were able to facilitate jobs and trade, among other things. Agriculture has seen much development in terms of methods and technology throughout the centuries. Today, we have a lot of machinery and technology that reduces the amount of manual labor that used to be associated with agriculture.</a:t>
            </a:r>
          </a:p>
          <a:p>
            <a:endParaRPr lang="en-US" baseline="0" dirty="0" smtClean="0"/>
          </a:p>
          <a:p>
            <a:pPr defTabSz="873161">
              <a:defRPr/>
            </a:pPr>
            <a:r>
              <a:rPr lang="en-US" baseline="0" dirty="0" smtClean="0"/>
              <a:t>While agriculture may not be directly part of people’s lives nowadays, its importance remains the same. The world’s population is over 7 billion and according to worldhunger.org, the world DOES produce enough food to feed everyone! Except that not everyone can afford it. World hunger is thus an unfortunate reality.</a:t>
            </a:r>
          </a:p>
          <a:p>
            <a:endParaRPr lang="en-US" baseline="0" dirty="0" smtClean="0"/>
          </a:p>
          <a:p>
            <a:pPr defTabSz="873161">
              <a:defRPr/>
            </a:pPr>
            <a:r>
              <a:rPr lang="en-US" baseline="0" dirty="0" smtClean="0"/>
              <a:t>Well, how hard can it really be to produce affordable food? Let’s first talk about some facts.</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2</a:t>
            </a:fld>
            <a:endParaRPr lang="en-US"/>
          </a:p>
        </p:txBody>
      </p:sp>
    </p:spTree>
    <p:extLst>
      <p:ext uri="{BB962C8B-B14F-4D97-AF65-F5344CB8AC3E}">
        <p14:creationId xmlns:p14="http://schemas.microsoft.com/office/powerpoint/2010/main" val="412504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GIS? It involves the analysis of data according to their location, usually on a map. This is useful for many different applications. In the case of TerrAvion, we use it for agriculture. Other examples of application include (but are not limited to) business (like marketing), public health, science, disaster response, and crime trends.</a:t>
            </a:r>
          </a:p>
          <a:p>
            <a:endParaRPr lang="en-US" baseline="0" dirty="0" smtClean="0"/>
          </a:p>
          <a:p>
            <a:r>
              <a:rPr lang="en-US" baseline="0" dirty="0" smtClean="0"/>
              <a:t>In GIS, there are a few common programs that people use:</a:t>
            </a:r>
          </a:p>
          <a:p>
            <a:endParaRPr lang="en-US" baseline="0" dirty="0" smtClean="0"/>
          </a:p>
          <a:p>
            <a:pPr marL="218290" indent="-218290">
              <a:buAutoNum type="arabicPeriod"/>
            </a:pPr>
            <a:r>
              <a:rPr lang="en-US" baseline="0" dirty="0" smtClean="0"/>
              <a:t>Google Earth</a:t>
            </a:r>
          </a:p>
          <a:p>
            <a:pPr marL="218290" indent="-218290">
              <a:buAutoNum type="arabicPeriod"/>
            </a:pPr>
            <a:r>
              <a:rPr lang="en-US" baseline="0" dirty="0" smtClean="0"/>
              <a:t>ArcGIS – a very expensive, but powerful piece of software</a:t>
            </a:r>
          </a:p>
          <a:p>
            <a:pPr marL="218290" indent="-218290">
              <a:buAutoNum type="arabicPeriod"/>
            </a:pPr>
            <a:r>
              <a:rPr lang="en-US" baseline="0" dirty="0" smtClean="0"/>
              <a:t>QGIS – an open source software</a:t>
            </a:r>
          </a:p>
          <a:p>
            <a:pPr marL="218290" indent="-218290">
              <a:buAutoNum type="arabicPeriod"/>
            </a:pPr>
            <a:endParaRPr lang="en-US" baseline="0" dirty="0" smtClean="0"/>
          </a:p>
          <a:p>
            <a:r>
              <a:rPr lang="en-US" baseline="0" dirty="0" smtClean="0"/>
              <a:t>I have one example of how to use Google Earth with a popular GIS case study. There was a cholera outbreak in </a:t>
            </a:r>
            <a:r>
              <a:rPr lang="en-US" baseline="0" dirty="0" err="1" smtClean="0"/>
              <a:t>Soho</a:t>
            </a:r>
            <a:r>
              <a:rPr lang="en-US" baseline="0" dirty="0" smtClean="0"/>
              <a:t>, London. A physician named John Snow took the locations of where people had died (there were about 120 of them) and plotted those locations on a map. He found that those deaths were near a water pump in Broad Street and suggested that it be shut down. This led to the hypothesis that cholera was spread by drinking contaminated water.</a:t>
            </a:r>
          </a:p>
          <a:p>
            <a:endParaRPr lang="en-US" baseline="0" dirty="0" smtClean="0"/>
          </a:p>
          <a:p>
            <a:r>
              <a:rPr lang="en-US" baseline="0" dirty="0" smtClean="0"/>
              <a:t>You can download Google Earth Pro for free now. I have instructions on the link provided on how to import the cholera deaths data.</a:t>
            </a:r>
          </a:p>
          <a:p>
            <a:endParaRPr lang="en-US" baseline="0" dirty="0" smtClean="0"/>
          </a:p>
          <a:p>
            <a:r>
              <a:rPr lang="en-US" baseline="0" dirty="0" smtClean="0"/>
              <a:t>(If I have time, I will show the students a demonstration of Google Earth Pro and the Cholera </a:t>
            </a:r>
            <a:r>
              <a:rPr lang="en-US" baseline="0" dirty="0" err="1" smtClean="0"/>
              <a:t>kml</a:t>
            </a:r>
            <a:r>
              <a:rPr lang="en-US" baseline="0" dirty="0" smtClean="0"/>
              <a:t> file)</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20</a:t>
            </a:fld>
            <a:endParaRPr lang="en-US"/>
          </a:p>
        </p:txBody>
      </p:sp>
    </p:spTree>
    <p:extLst>
      <p:ext uri="{BB962C8B-B14F-4D97-AF65-F5344CB8AC3E}">
        <p14:creationId xmlns:p14="http://schemas.microsoft.com/office/powerpoint/2010/main" val="2556426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Thank you for your participation in today’s seminar. I hope the information was helpful in some way.</a:t>
            </a:r>
          </a:p>
          <a:p>
            <a:pPr>
              <a:buSzPct val="25000"/>
            </a:pPr>
            <a:endParaRPr lang="en-US"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Depending on the amount of time I have left, I should ask if the students have any questions.</a:t>
            </a:r>
          </a:p>
          <a:p>
            <a:pPr>
              <a:buSzPct val="25000"/>
            </a:pPr>
            <a:endParaRPr lang="en-US"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If you’d like to keep in touch, you may contact me at my email address.</a:t>
            </a:r>
          </a:p>
        </p:txBody>
      </p:sp>
      <p:sp>
        <p:nvSpPr>
          <p:cNvPr id="359" name="Shape 359"/>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22</a:t>
            </a:fld>
            <a:endParaRPr lang="en-US"/>
          </a:p>
        </p:txBody>
      </p:sp>
    </p:spTree>
    <p:extLst>
      <p:ext uri="{BB962C8B-B14F-4D97-AF65-F5344CB8AC3E}">
        <p14:creationId xmlns:p14="http://schemas.microsoft.com/office/powerpoint/2010/main" val="388869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8500"/>
            <a:ext cx="6197600" cy="3486150"/>
          </a:xfrm>
        </p:spPr>
      </p:sp>
      <p:sp>
        <p:nvSpPr>
          <p:cNvPr id="3" name="Notes Placeholder 2"/>
          <p:cNvSpPr>
            <a:spLocks noGrp="1"/>
          </p:cNvSpPr>
          <p:nvPr>
            <p:ph type="body" idx="1"/>
          </p:nvPr>
        </p:nvSpPr>
        <p:spPr/>
        <p:txBody>
          <a:bodyPr/>
          <a:lstStyle/>
          <a:p>
            <a:r>
              <a:rPr lang="en-US" dirty="0" smtClean="0"/>
              <a:t>In 2011, </a:t>
            </a:r>
            <a:r>
              <a:rPr lang="en-US" dirty="0" err="1" smtClean="0"/>
              <a:t>CaseIH</a:t>
            </a:r>
            <a:r>
              <a:rPr lang="en-US" baseline="0" dirty="0" smtClean="0"/>
              <a:t> (an agriculture equipment and services company) issued a survey to farmers in order to understand the farmers’ needs and how to address them better. The survey results listed some common (and high ranking) issues:</a:t>
            </a:r>
          </a:p>
          <a:p>
            <a:endParaRPr lang="en-US" baseline="0" dirty="0" smtClean="0"/>
          </a:p>
          <a:p>
            <a:pPr marL="218290" indent="-218290">
              <a:buAutoNum type="arabicPeriod"/>
            </a:pPr>
            <a:r>
              <a:rPr lang="en-US" baseline="0" dirty="0" smtClean="0"/>
              <a:t>Land availability</a:t>
            </a:r>
          </a:p>
          <a:p>
            <a:pPr marL="218290" indent="-218290">
              <a:buAutoNum type="arabicPeriod"/>
            </a:pPr>
            <a:r>
              <a:rPr lang="en-US" baseline="0" dirty="0" smtClean="0"/>
              <a:t>Supply and demand of crops</a:t>
            </a:r>
          </a:p>
          <a:p>
            <a:pPr marL="218290" indent="-218290">
              <a:buAutoNum type="arabicPeriod"/>
            </a:pPr>
            <a:r>
              <a:rPr lang="en-US" baseline="0" dirty="0" smtClean="0"/>
              <a:t>Impact of the financial markets</a:t>
            </a:r>
          </a:p>
          <a:p>
            <a:pPr marL="218290" indent="-218290">
              <a:buAutoNum type="arabicPeriod"/>
            </a:pPr>
            <a:r>
              <a:rPr lang="en-US" baseline="0" dirty="0" smtClean="0"/>
              <a:t>Government policy and regulation</a:t>
            </a:r>
          </a:p>
          <a:p>
            <a:pPr marL="218290" indent="-218290">
              <a:buAutoNum type="arabicPeriod"/>
            </a:pPr>
            <a:endParaRPr lang="en-US" baseline="0" dirty="0" smtClean="0"/>
          </a:p>
          <a:p>
            <a:r>
              <a:rPr lang="en-US" baseline="0" dirty="0" smtClean="0"/>
              <a:t>While not mentioned in the survey, other common issues that farmers face include </a:t>
            </a:r>
          </a:p>
          <a:p>
            <a:pPr marL="218290" indent="-218290">
              <a:buAutoNum type="arabicPeriod"/>
            </a:pPr>
            <a:r>
              <a:rPr lang="en-US" baseline="0" dirty="0" smtClean="0"/>
              <a:t>Sustainability of ag production (e.g. how ag affects the environment both now and down the road)</a:t>
            </a:r>
          </a:p>
          <a:p>
            <a:pPr marL="218290" indent="-218290">
              <a:buAutoNum type="arabicPeriod"/>
            </a:pPr>
            <a:r>
              <a:rPr lang="en-US" baseline="0" dirty="0" smtClean="0"/>
              <a:t>Natural disasters (including global warming)</a:t>
            </a:r>
          </a:p>
          <a:p>
            <a:pPr marL="218290" indent="-218290">
              <a:buAutoNum type="arabicPeriod"/>
            </a:pPr>
            <a:endParaRPr lang="en-US" baseline="0" dirty="0" smtClean="0"/>
          </a:p>
          <a:p>
            <a:r>
              <a:rPr lang="en-US" baseline="0" dirty="0" smtClean="0"/>
              <a:t>With all of these issues that farmers have to face, no wonder food production costs are not lower!</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3</a:t>
            </a:fld>
            <a:endParaRPr lang="en-US"/>
          </a:p>
        </p:txBody>
      </p:sp>
    </p:spTree>
    <p:extLst>
      <p:ext uri="{BB962C8B-B14F-4D97-AF65-F5344CB8AC3E}">
        <p14:creationId xmlns:p14="http://schemas.microsoft.com/office/powerpoint/2010/main" val="128358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r>
              <a:rPr lang="en-US" sz="1100" dirty="0">
                <a:solidFill>
                  <a:schemeClr val="dk1"/>
                </a:solidFill>
                <a:latin typeface="Calibri"/>
                <a:ea typeface="Calibri"/>
                <a:cs typeface="Calibri"/>
                <a:sym typeface="Calibri"/>
              </a:rPr>
              <a:t>Well, it’s pretty clear what the problems are. So let’s talk about solutions.</a:t>
            </a:r>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Enter TerrAvion. </a:t>
            </a:r>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Every week, we fly over farms who subscribe to our service, and we capture images of the fields in different wavelengths. The images get uploaded and processed, and then the farmers use our imagery to optimize their work.</a:t>
            </a:r>
          </a:p>
        </p:txBody>
      </p:sp>
      <p:sp>
        <p:nvSpPr>
          <p:cNvPr id="171" name="Shape 171"/>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Farmers literally cannot see everything they have to </a:t>
            </a:r>
            <a:r>
              <a:rPr lang="en-US" sz="1100" dirty="0">
                <a:solidFill>
                  <a:schemeClr val="dk1"/>
                </a:solidFill>
                <a:latin typeface="Calibri"/>
                <a:ea typeface="Calibri"/>
                <a:cs typeface="Calibri"/>
                <a:sym typeface="Calibri"/>
              </a:rPr>
              <a:t>manage. They </a:t>
            </a:r>
            <a:r>
              <a:rPr lang="en-US" sz="1100" dirty="0">
                <a:solidFill>
                  <a:schemeClr val="dk1"/>
                </a:solidFill>
                <a:latin typeface="Calibri"/>
                <a:ea typeface="Calibri"/>
                <a:cs typeface="Calibri"/>
                <a:sym typeface="Calibri"/>
              </a:rPr>
              <a:t>spend </a:t>
            </a:r>
            <a:r>
              <a:rPr lang="en-US" sz="1100" dirty="0">
                <a:solidFill>
                  <a:schemeClr val="dk1"/>
                </a:solidFill>
                <a:latin typeface="Calibri"/>
                <a:ea typeface="Calibri"/>
                <a:cs typeface="Calibri"/>
                <a:sym typeface="Calibri"/>
              </a:rPr>
              <a:t>a lot of </a:t>
            </a:r>
            <a:r>
              <a:rPr lang="en-US" sz="1100" dirty="0">
                <a:solidFill>
                  <a:schemeClr val="dk1"/>
                </a:solidFill>
                <a:latin typeface="Calibri"/>
                <a:ea typeface="Calibri"/>
                <a:cs typeface="Calibri"/>
                <a:sym typeface="Calibri"/>
              </a:rPr>
              <a:t>management time and attention </a:t>
            </a:r>
            <a:r>
              <a:rPr lang="en-US" sz="1100" dirty="0">
                <a:solidFill>
                  <a:schemeClr val="dk1"/>
                </a:solidFill>
                <a:latin typeface="Calibri"/>
                <a:ea typeface="Calibri"/>
                <a:cs typeface="Calibri"/>
                <a:sym typeface="Calibri"/>
              </a:rPr>
              <a:t>trying </a:t>
            </a:r>
            <a:r>
              <a:rPr lang="en-US" sz="1100" dirty="0">
                <a:solidFill>
                  <a:schemeClr val="dk1"/>
                </a:solidFill>
                <a:latin typeface="Calibri"/>
                <a:ea typeface="Calibri"/>
                <a:cs typeface="Calibri"/>
                <a:sym typeface="Calibri"/>
              </a:rPr>
              <a:t>to figure out what’s </a:t>
            </a:r>
            <a:r>
              <a:rPr lang="en-US" sz="1100" dirty="0">
                <a:solidFill>
                  <a:schemeClr val="dk1"/>
                </a:solidFill>
                <a:latin typeface="Calibri"/>
                <a:ea typeface="Calibri"/>
                <a:cs typeface="Calibri"/>
                <a:sym typeface="Calibri"/>
              </a:rPr>
              <a:t>happening in their fields. This, of course, translates into higher production costs and lower crop value because of the time lost.</a:t>
            </a:r>
            <a:endParaRPr lang="en-US" sz="1100" dirty="0">
              <a:solidFill>
                <a:schemeClr val="dk1"/>
              </a:solidFill>
              <a:latin typeface="Calibri"/>
              <a:ea typeface="Calibri"/>
              <a:cs typeface="Calibri"/>
              <a:sym typeface="Calibri"/>
            </a:endParaRPr>
          </a:p>
          <a:p>
            <a:endParaRPr sz="1100" dirty="0">
              <a:solidFill>
                <a:schemeClr val="dk1"/>
              </a:solidFill>
              <a:latin typeface="Calibri"/>
              <a:ea typeface="Calibri"/>
              <a:cs typeface="Calibri"/>
              <a:sym typeface="Calibri"/>
            </a:endParaRPr>
          </a:p>
          <a:p>
            <a:pPr>
              <a:buSzPct val="25000"/>
            </a:pPr>
            <a:r>
              <a:rPr lang="en-US" sz="1100" dirty="0" err="1">
                <a:solidFill>
                  <a:schemeClr val="dk1"/>
                </a:solidFill>
                <a:latin typeface="Calibri"/>
                <a:ea typeface="Calibri"/>
                <a:cs typeface="Calibri"/>
                <a:sym typeface="Calibri"/>
              </a:rPr>
              <a:t>TerrAvion’s</a:t>
            </a:r>
            <a:r>
              <a:rPr lang="en-US" sz="1100" dirty="0">
                <a:solidFill>
                  <a:schemeClr val="dk1"/>
                </a:solidFill>
                <a:latin typeface="Calibri"/>
                <a:ea typeface="Calibri"/>
                <a:cs typeface="Calibri"/>
                <a:sym typeface="Calibri"/>
              </a:rPr>
              <a:t> imagery helps farmers to control the time spent managing and inspecting and allows them to focus their time on making big decisions for their crop production.</a:t>
            </a:r>
            <a:endParaRPr lang="en-US" sz="1100" dirty="0">
              <a:solidFill>
                <a:schemeClr val="dk1"/>
              </a:solidFill>
              <a:latin typeface="Calibri"/>
              <a:ea typeface="Calibri"/>
              <a:cs typeface="Calibri"/>
              <a:sym typeface="Calibri"/>
            </a:endParaRP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Our data is also the foundation for other statistical and analytical </a:t>
            </a:r>
            <a:r>
              <a:rPr lang="en-US" sz="1100" dirty="0">
                <a:solidFill>
                  <a:schemeClr val="dk1"/>
                </a:solidFill>
                <a:latin typeface="Calibri"/>
                <a:ea typeface="Calibri"/>
                <a:cs typeface="Calibri"/>
                <a:sym typeface="Calibri"/>
              </a:rPr>
              <a:t>products — we can easily </a:t>
            </a:r>
            <a:r>
              <a:rPr lang="en-US" sz="1100" dirty="0">
                <a:solidFill>
                  <a:schemeClr val="dk1"/>
                </a:solidFill>
                <a:latin typeface="Calibri"/>
                <a:ea typeface="Calibri"/>
                <a:cs typeface="Calibri"/>
                <a:sym typeface="Calibri"/>
              </a:rPr>
              <a:t>adjust the stream of data allows us to build those products rapidly and ahead of anyone else</a:t>
            </a:r>
            <a:r>
              <a:rPr lang="en-US" sz="1100" dirty="0">
                <a:solidFill>
                  <a:schemeClr val="dk1"/>
                </a:solidFill>
                <a:latin typeface="Calibri"/>
                <a:ea typeface="Calibri"/>
                <a:cs typeface="Calibri"/>
                <a:sym typeface="Calibri"/>
              </a:rPr>
              <a:t>.</a:t>
            </a:r>
            <a:endParaRPr lang="en-US" sz="1100" dirty="0">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This is our solution:  </a:t>
            </a: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A manned aircraft flies over each subscriber during a collection cycle.  We use subscriptions to aggregate demand, then we use </a:t>
            </a:r>
            <a:r>
              <a:rPr lang="en-US" sz="1100" dirty="0">
                <a:solidFill>
                  <a:schemeClr val="dk1"/>
                </a:solidFill>
                <a:latin typeface="Calibri"/>
                <a:ea typeface="Calibri"/>
                <a:cs typeface="Calibri"/>
                <a:sym typeface="Calibri"/>
              </a:rPr>
              <a:t>proprietary image processing technology </a:t>
            </a:r>
            <a:r>
              <a:rPr lang="en-US" sz="1100" dirty="0">
                <a:solidFill>
                  <a:schemeClr val="dk1"/>
                </a:solidFill>
                <a:latin typeface="Calibri"/>
                <a:ea typeface="Calibri"/>
                <a:cs typeface="Calibri"/>
                <a:sym typeface="Calibri"/>
              </a:rPr>
              <a:t>to cut our 90% of the work to </a:t>
            </a:r>
            <a:r>
              <a:rPr lang="en-US" sz="1100" dirty="0">
                <a:solidFill>
                  <a:schemeClr val="dk1"/>
                </a:solidFill>
                <a:latin typeface="Calibri"/>
                <a:ea typeface="Calibri"/>
                <a:cs typeface="Calibri"/>
                <a:sym typeface="Calibri"/>
              </a:rPr>
              <a:t>deliver corrected </a:t>
            </a:r>
            <a:r>
              <a:rPr lang="en-US" sz="1100" dirty="0">
                <a:solidFill>
                  <a:schemeClr val="dk1"/>
                </a:solidFill>
                <a:latin typeface="Calibri"/>
                <a:ea typeface="Calibri"/>
                <a:cs typeface="Calibri"/>
                <a:sym typeface="Calibri"/>
              </a:rPr>
              <a:t>imagery for use in farm operations through a web map.  </a:t>
            </a: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It is the post processing and business model together which enable a bunch of other value changes and innovations such as low cost COTS sensors, API, direct to iPad delivery in the field, etc.  These add up to an increasingly defensible solution with scale.</a:t>
            </a: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Also, despite the illustration, the aircraft fly </a:t>
            </a:r>
            <a:r>
              <a:rPr lang="en-US" sz="1100" dirty="0">
                <a:solidFill>
                  <a:schemeClr val="dk1"/>
                </a:solidFill>
                <a:latin typeface="Calibri"/>
                <a:ea typeface="Calibri"/>
                <a:cs typeface="Calibri"/>
                <a:sym typeface="Calibri"/>
              </a:rPr>
              <a:t>high: </a:t>
            </a:r>
            <a:r>
              <a:rPr lang="en-US" sz="1100" dirty="0">
                <a:solidFill>
                  <a:schemeClr val="dk1"/>
                </a:solidFill>
                <a:latin typeface="Calibri"/>
                <a:ea typeface="Calibri"/>
                <a:cs typeface="Calibri"/>
                <a:sym typeface="Calibri"/>
              </a:rPr>
              <a:t>7,000-10,000’ (2000 meters to 3000 meters) above the ground, and fast, over 100 knots.  (115 mph)</a:t>
            </a:r>
          </a:p>
        </p:txBody>
      </p:sp>
      <p:sp>
        <p:nvSpPr>
          <p:cNvPr id="228" name="Shape 228"/>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8500"/>
            <a:ext cx="6197600" cy="3486150"/>
          </a:xfrm>
        </p:spPr>
      </p:sp>
      <p:sp>
        <p:nvSpPr>
          <p:cNvPr id="3" name="Notes Placeholder 2"/>
          <p:cNvSpPr>
            <a:spLocks noGrp="1"/>
          </p:cNvSpPr>
          <p:nvPr>
            <p:ph type="body" idx="1"/>
          </p:nvPr>
        </p:nvSpPr>
        <p:spPr/>
        <p:txBody>
          <a:bodyPr/>
          <a:lstStyle/>
          <a:p>
            <a:r>
              <a:rPr lang="en-US" dirty="0" smtClean="0"/>
              <a:t>“Wait a minute”, you might be thinking. “TerrAvion</a:t>
            </a:r>
            <a:r>
              <a:rPr lang="en-US" baseline="0" dirty="0" smtClean="0"/>
              <a:t> doesn’t use drones?” We hear this question a lot. </a:t>
            </a:r>
            <a:r>
              <a:rPr lang="en-US" baseline="0" dirty="0" smtClean="0">
                <a:sym typeface="Wingdings" panose="05000000000000000000" pitchFamily="2" charset="2"/>
              </a:rPr>
              <a:t></a:t>
            </a:r>
            <a:endParaRPr lang="en-US" baseline="0" dirty="0" smtClean="0"/>
          </a:p>
          <a:p>
            <a:endParaRPr lang="en-US" baseline="0" dirty="0" smtClean="0"/>
          </a:p>
          <a:p>
            <a:r>
              <a:rPr lang="en-US" baseline="0" dirty="0" smtClean="0"/>
              <a:t>As cool as drones might be, TerrAvion doesn’t use drones to collect our imagery at the moment. Let’s talk a little bit about cost effectiveness.</a:t>
            </a:r>
            <a:endParaRPr lang="en-US" dirty="0"/>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pPr>
                <a:buSzPct val="25000"/>
              </a:pPr>
              <a:t>7</a:t>
            </a:fld>
            <a:endParaRPr lang="en-US"/>
          </a:p>
        </p:txBody>
      </p:sp>
    </p:spTree>
    <p:extLst>
      <p:ext uri="{BB962C8B-B14F-4D97-AF65-F5344CB8AC3E}">
        <p14:creationId xmlns:p14="http://schemas.microsoft.com/office/powerpoint/2010/main" val="297321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There is a tradeoff </a:t>
            </a:r>
            <a:r>
              <a:rPr lang="en-US" sz="1100" dirty="0">
                <a:solidFill>
                  <a:schemeClr val="dk1"/>
                </a:solidFill>
                <a:latin typeface="Calibri"/>
                <a:ea typeface="Calibri"/>
                <a:cs typeface="Calibri"/>
                <a:sym typeface="Calibri"/>
              </a:rPr>
              <a:t>in imagery quality and cost. </a:t>
            </a:r>
            <a:r>
              <a:rPr lang="en-US" sz="1100" dirty="0">
                <a:solidFill>
                  <a:schemeClr val="dk1"/>
                </a:solidFill>
                <a:latin typeface="Calibri"/>
                <a:ea typeface="Calibri"/>
                <a:cs typeface="Calibri"/>
                <a:sym typeface="Calibri"/>
              </a:rPr>
              <a:t> </a:t>
            </a:r>
            <a:r>
              <a:rPr lang="en-US" sz="1100" dirty="0">
                <a:solidFill>
                  <a:schemeClr val="dk1"/>
                </a:solidFill>
                <a:latin typeface="Calibri"/>
                <a:ea typeface="Calibri"/>
                <a:cs typeface="Calibri"/>
                <a:sym typeface="Calibri"/>
              </a:rPr>
              <a:t>At one side of the tradeoff is </a:t>
            </a:r>
            <a:r>
              <a:rPr lang="en-US" sz="1100" dirty="0">
                <a:solidFill>
                  <a:schemeClr val="dk1"/>
                </a:solidFill>
                <a:latin typeface="Calibri"/>
                <a:ea typeface="Calibri"/>
                <a:cs typeface="Calibri"/>
                <a:sym typeface="Calibri"/>
              </a:rPr>
              <a:t>Landsat, which is an earth observation satellite program, which gives </a:t>
            </a:r>
            <a:r>
              <a:rPr lang="en-US" sz="1100" dirty="0">
                <a:solidFill>
                  <a:schemeClr val="dk1"/>
                </a:solidFill>
                <a:latin typeface="Calibri"/>
                <a:ea typeface="Calibri"/>
                <a:cs typeface="Calibri"/>
                <a:sym typeface="Calibri"/>
              </a:rPr>
              <a:t>data that cannot be used for operational management of farms, but the USGS gives it away for free if you’re up to the challenge of dealing with it.  On the other side, electric drones give you an amazing amount of control over imagery, but they are the most expensive way (on a per acre, not per hour) basis to collect imagery.    </a:t>
            </a: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TerrAvion uses technology to bump the efficient frontier out into a region where the data is good enough to be used at the individual plant level but is cost competitive with commercial satellite imagery solutions.</a:t>
            </a:r>
          </a:p>
        </p:txBody>
      </p:sp>
      <p:sp>
        <p:nvSpPr>
          <p:cNvPr id="262" name="Shape 262"/>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30200" y="698500"/>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1" y="4415791"/>
            <a:ext cx="5486399" cy="4183379"/>
          </a:xfrm>
          <a:prstGeom prst="rect">
            <a:avLst/>
          </a:prstGeom>
          <a:noFill/>
          <a:ln>
            <a:noFill/>
          </a:ln>
        </p:spPr>
        <p:txBody>
          <a:bodyPr lIns="92291" tIns="46146" rIns="92291" bIns="46146" anchor="t" anchorCtr="0">
            <a:noAutofit/>
          </a:bodyPr>
          <a:lstStyle/>
          <a:p>
            <a:pPr>
              <a:buSzPct val="25000"/>
            </a:pPr>
            <a:r>
              <a:rPr lang="en-US" sz="1100" dirty="0">
                <a:solidFill>
                  <a:schemeClr val="dk1"/>
                </a:solidFill>
                <a:latin typeface="Calibri"/>
                <a:ea typeface="Calibri"/>
                <a:cs typeface="Calibri"/>
                <a:sym typeface="Calibri"/>
              </a:rPr>
              <a:t>We </a:t>
            </a:r>
            <a:r>
              <a:rPr lang="en-US" sz="1100" dirty="0">
                <a:solidFill>
                  <a:schemeClr val="dk1"/>
                </a:solidFill>
                <a:latin typeface="Calibri"/>
                <a:ea typeface="Calibri"/>
                <a:cs typeface="Calibri"/>
                <a:sym typeface="Calibri"/>
              </a:rPr>
              <a:t>already service 120 ranches in Sonoma County and we do that in one day with one pilot and do half of Napa in the afternoon—to send any sort of ground delivery around or build ground infrastructure is just orders of magnitude more expensive.</a:t>
            </a:r>
          </a:p>
          <a:p>
            <a:endParaRPr sz="1100" dirty="0">
              <a:solidFill>
                <a:schemeClr val="dk1"/>
              </a:solidFill>
              <a:latin typeface="Calibri"/>
              <a:ea typeface="Calibri"/>
              <a:cs typeface="Calibri"/>
              <a:sym typeface="Calibri"/>
            </a:endParaRPr>
          </a:p>
          <a:p>
            <a:pPr>
              <a:buSzPct val="25000"/>
            </a:pPr>
            <a:r>
              <a:rPr lang="en-US" sz="1100" dirty="0">
                <a:solidFill>
                  <a:schemeClr val="dk1"/>
                </a:solidFill>
                <a:latin typeface="Calibri"/>
                <a:ea typeface="Calibri"/>
                <a:cs typeface="Calibri"/>
                <a:sym typeface="Calibri"/>
              </a:rPr>
              <a:t>In other words, dudes </a:t>
            </a:r>
            <a:r>
              <a:rPr lang="en-US" sz="1100" dirty="0">
                <a:solidFill>
                  <a:schemeClr val="dk1"/>
                </a:solidFill>
                <a:latin typeface="Calibri"/>
                <a:ea typeface="Calibri"/>
                <a:cs typeface="Calibri"/>
                <a:sym typeface="Calibri"/>
              </a:rPr>
              <a:t>and trucks aren’t getting cheaper</a:t>
            </a:r>
            <a:r>
              <a:rPr lang="en-US" sz="1100" dirty="0">
                <a:solidFill>
                  <a:schemeClr val="dk1"/>
                </a:solidFill>
                <a:latin typeface="Calibri"/>
                <a:ea typeface="Calibri"/>
                <a:cs typeface="Calibri"/>
                <a:sym typeface="Calibri"/>
              </a:rPr>
              <a:t>.</a:t>
            </a:r>
          </a:p>
        </p:txBody>
      </p:sp>
      <p:sp>
        <p:nvSpPr>
          <p:cNvPr id="269" name="Shape 269"/>
          <p:cNvSpPr txBox="1">
            <a:spLocks noGrp="1"/>
          </p:cNvSpPr>
          <p:nvPr>
            <p:ph type="sldNum" idx="12"/>
          </p:nvPr>
        </p:nvSpPr>
        <p:spPr>
          <a:xfrm>
            <a:off x="3884613" y="8829968"/>
            <a:ext cx="2971800" cy="464819"/>
          </a:xfrm>
          <a:prstGeom prst="rect">
            <a:avLst/>
          </a:prstGeom>
          <a:noFill/>
          <a:ln>
            <a:noFill/>
          </a:ln>
        </p:spPr>
        <p:txBody>
          <a:bodyPr lIns="92291" tIns="46146" rIns="92291" bIns="46146" anchor="b" anchorCtr="0">
            <a:noAutofit/>
          </a:bodyPr>
          <a:lstStyle/>
          <a:p>
            <a:pPr>
              <a:buSzPct val="25000"/>
            </a:pPr>
            <a:fld id="{00000000-1234-1234-1234-123412341234}" type="slidenum">
              <a:rPr lang="en-US"/>
              <a:pPr>
                <a:buSzPct val="2500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3028950"/>
            <a:ext cx="6477000" cy="13716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lstStyle>
          <a:p>
            <a:endParaRPr lang="en-US"/>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lstStyle>
          <a:p>
            <a:pPr marL="0" lvl="0" indent="0">
              <a:spcBef>
                <a:spcPts val="0"/>
              </a:spcBef>
              <a:buSzPct val="25000"/>
              <a:buNone/>
            </a:pPr>
            <a:fld id="{00000000-1234-1234-1234-12341234123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457201"/>
            <a:ext cx="2057400" cy="41374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457200"/>
            <a:ext cx="5562600" cy="413742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4686302"/>
            <a:ext cx="2209800" cy="273844"/>
          </a:xfrm>
        </p:spPr>
        <p:txBody>
          <a:bodyPr/>
          <a:lstStyle/>
          <a:p>
            <a:endParaRPr lang="en-US"/>
          </a:p>
        </p:txBody>
      </p:sp>
      <p:sp>
        <p:nvSpPr>
          <p:cNvPr id="5" name="Footer Placeholder 4"/>
          <p:cNvSpPr>
            <a:spLocks noGrp="1"/>
          </p:cNvSpPr>
          <p:nvPr>
            <p:ph type="ftr" sz="quarter" idx="11"/>
          </p:nvPr>
        </p:nvSpPr>
        <p:spPr>
          <a:xfrm>
            <a:off x="457202" y="4686156"/>
            <a:ext cx="5573483" cy="273844"/>
          </a:xfrm>
        </p:spPr>
        <p:txBody>
          <a:bodyPr/>
          <a:lstStyle/>
          <a:p>
            <a:endParaRPr lang="en-US"/>
          </a:p>
        </p:txBody>
      </p:sp>
      <p:sp>
        <p:nvSpPr>
          <p:cNvPr id="7" name="Rectangle 6"/>
          <p:cNvSpPr/>
          <p:nvPr/>
        </p:nvSpPr>
        <p:spPr bwMode="white">
          <a:xfrm>
            <a:off x="6096318" y="0"/>
            <a:ext cx="320040" cy="51435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457200"/>
            <a:ext cx="228600" cy="46863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40005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6056313" y="77787"/>
            <a:ext cx="400050" cy="244476"/>
          </a:xfrm>
        </p:spPr>
        <p:txBody>
          <a:bodyPr/>
          <a:lstStyle/>
          <a:p>
            <a:pPr marL="0" lvl="0" indent="0">
              <a:spcBef>
                <a:spcPts val="0"/>
              </a:spcBef>
              <a:buSzPct val="25000"/>
              <a:buNone/>
            </a:pPr>
            <a:fld id="{00000000-1234-1234-1234-12341234123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5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2618768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1957397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172269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607599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80740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1325733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843439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2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24665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171450"/>
            <a:ext cx="8153400" cy="74295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marL="0" lvl="0" indent="0">
              <a:spcBef>
                <a:spcPts val="0"/>
              </a:spcBef>
              <a:buSzPct val="25000"/>
              <a:buNone/>
            </a:pPr>
            <a:fld id="{00000000-1234-1234-1234-123412341234}" type="slidenum">
              <a:rPr lang="en-US" smtClean="0"/>
              <a:t>‹#›</a:t>
            </a:fld>
            <a:endParaRPr lang="en-US"/>
          </a:p>
        </p:txBody>
      </p:sp>
      <p:sp>
        <p:nvSpPr>
          <p:cNvPr id="8" name="Content Placeholder 7"/>
          <p:cNvSpPr>
            <a:spLocks noGrp="1"/>
          </p:cNvSpPr>
          <p:nvPr>
            <p:ph sz="quarter" idx="1"/>
          </p:nvPr>
        </p:nvSpPr>
        <p:spPr>
          <a:xfrm>
            <a:off x="612648" y="1200150"/>
            <a:ext cx="8153400" cy="33718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4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402107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4124794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178422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0"/>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lstStyle>
          <a:p>
            <a:pPr marL="0" lvl="0" indent="0">
              <a:spcBef>
                <a:spcPts val="0"/>
              </a:spcBef>
              <a:buSzPct val="25000"/>
              <a:buNone/>
            </a:pPr>
            <a:fld id="{00000000-1234-1234-1234-123412341234}"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192175"/>
            <a:ext cx="38862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endParaRPr lang="en-US"/>
          </a:p>
        </p:txBody>
      </p:sp>
      <p:sp>
        <p:nvSpPr>
          <p:cNvPr id="10" name="Slide Number Placeholder 9"/>
          <p:cNvSpPr>
            <a:spLocks noGrp="1"/>
          </p:cNvSpPr>
          <p:nvPr>
            <p:ph type="sldNum" sz="quarter" idx="16"/>
          </p:nvPr>
        </p:nvSpPr>
        <p:spPr/>
        <p:txBody>
          <a:bodyPr rtlCol="0"/>
          <a:lstStyle/>
          <a:p>
            <a:pPr marL="0" lvl="0" indent="0">
              <a:spcBef>
                <a:spcPts val="0"/>
              </a:spcBef>
              <a:buSzPct val="25000"/>
              <a:buNone/>
            </a:pPr>
            <a:fld id="{00000000-1234-1234-1234-123412341234}"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04787"/>
            <a:ext cx="8153400" cy="652463"/>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1828800"/>
            <a:ext cx="3886200"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endParaRPr lang="en-US"/>
          </a:p>
        </p:txBody>
      </p:sp>
      <p:sp>
        <p:nvSpPr>
          <p:cNvPr id="12" name="Slide Number Placeholder 11"/>
          <p:cNvSpPr>
            <a:spLocks noGrp="1"/>
          </p:cNvSpPr>
          <p:nvPr>
            <p:ph type="sldNum" sz="quarter" idx="16"/>
          </p:nvPr>
        </p:nvSpPr>
        <p:spPr/>
        <p:txBody>
          <a:bodyPr rtlCol="0"/>
          <a:lstStyle/>
          <a:p>
            <a:pPr marL="0" lvl="0" indent="0">
              <a:spcBef>
                <a:spcPts val="0"/>
              </a:spcBef>
              <a:buSzPct val="25000"/>
              <a:buNone/>
            </a:pPr>
            <a:fld id="{00000000-1234-1234-1234-123412341234}"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314450"/>
            <a:ext cx="3886200"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314450"/>
            <a:ext cx="3886200"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marL="0" lvl="0" indent="0">
              <a:spcBef>
                <a:spcPts val="0"/>
              </a:spcBef>
              <a:buSzPct val="25000"/>
              <a:buNone/>
            </a:pPr>
            <a:fld id="{00000000-1234-1234-1234-12341234123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lstStyle>
          <a:p>
            <a:pPr marL="0" lvl="0" indent="0">
              <a:spcBef>
                <a:spcPts val="0"/>
              </a:spcBef>
              <a:buSzPct val="25000"/>
              <a:buNone/>
            </a:pPr>
            <a:fld id="{00000000-1234-1234-1234-12341234123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04787"/>
            <a:ext cx="8077200" cy="652463"/>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marL="0" lvl="0" indent="0">
              <a:spcBef>
                <a:spcPts val="0"/>
              </a:spcBef>
              <a:buSzPct val="25000"/>
              <a:buNone/>
            </a:pPr>
            <a:fld id="{00000000-1234-1234-1234-123412341234}" type="slidenum">
              <a:rPr lang="en-US" smtClean="0"/>
              <a:t>‹#›</a:t>
            </a:fld>
            <a:endParaRPr lang="en-US"/>
          </a:p>
        </p:txBody>
      </p:sp>
      <p:sp>
        <p:nvSpPr>
          <p:cNvPr id="3" name="Text Placeholder 2"/>
          <p:cNvSpPr>
            <a:spLocks noGrp="1"/>
          </p:cNvSpPr>
          <p:nvPr>
            <p:ph type="body" idx="2"/>
          </p:nvPr>
        </p:nvSpPr>
        <p:spPr>
          <a:xfrm>
            <a:off x="609600" y="1314450"/>
            <a:ext cx="1600200" cy="325755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314450"/>
            <a:ext cx="6400800" cy="33147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3490722"/>
            <a:ext cx="7598664"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3486150"/>
            <a:ext cx="7315200" cy="51435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4686300"/>
            <a:ext cx="2667000" cy="273844"/>
          </a:xfrm>
        </p:spPr>
        <p:txBody>
          <a:bodyPr rtlCol="0"/>
          <a:lstStyle/>
          <a:p>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lstStyle>
          <a:p>
            <a:pPr marL="0" lvl="0" indent="0">
              <a:spcBef>
                <a:spcPts val="0"/>
              </a:spcBef>
              <a:buSzPct val="25000"/>
              <a:buNone/>
            </a:pPr>
            <a:fld id="{00000000-1234-1234-1234-123412341234}" type="slidenum">
              <a:rPr lang="en-US" smtClean="0"/>
              <a:t>‹#›</a:t>
            </a:fld>
            <a:endParaRPr lang="en-US"/>
          </a:p>
        </p:txBody>
      </p:sp>
      <p:sp>
        <p:nvSpPr>
          <p:cNvPr id="14" name="Footer Placeholder 13"/>
          <p:cNvSpPr>
            <a:spLocks noGrp="1"/>
          </p:cNvSpPr>
          <p:nvPr>
            <p:ph type="ftr" sz="quarter" idx="12"/>
          </p:nvPr>
        </p:nvSpPr>
        <p:spPr>
          <a:xfrm>
            <a:off x="1600200" y="4686155"/>
            <a:ext cx="4572000" cy="273844"/>
          </a:xfrm>
        </p:spPr>
        <p:txBody>
          <a:bodyPr rtlCol="0"/>
          <a:lstStyle/>
          <a:p>
            <a:endParaRPr lang="en-US"/>
          </a:p>
        </p:txBody>
      </p:sp>
      <p:sp>
        <p:nvSpPr>
          <p:cNvPr id="3" name="Picture Placeholder 2"/>
          <p:cNvSpPr>
            <a:spLocks noGrp="1"/>
          </p:cNvSpPr>
          <p:nvPr>
            <p:ph type="pic" idx="1"/>
          </p:nvPr>
        </p:nvSpPr>
        <p:spPr>
          <a:xfrm>
            <a:off x="1560576" y="0"/>
            <a:ext cx="7583424" cy="3426714"/>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71450"/>
            <a:ext cx="8153400" cy="74295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200150"/>
            <a:ext cx="8153400" cy="339471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sz="1400">
                <a:solidFill>
                  <a:schemeClr val="tx2"/>
                </a:solidFill>
              </a:defRPr>
            </a:lvl1pPr>
          </a:lstStyle>
          <a:p>
            <a:endParaRPr lang="en-US"/>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92583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96012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96012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954167"/>
            <a:ext cx="533400" cy="183357"/>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marL="0" lvl="0" indent="0">
              <a:spcBef>
                <a:spcPts val="0"/>
              </a:spcBef>
              <a:buSzPct val="25000"/>
              <a:buNone/>
            </a:pPr>
            <a:fld id="{00000000-1234-1234-1234-12341234123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spcBef>
                <a:spcPts val="0"/>
              </a:spcBef>
              <a:buSzPct val="25000"/>
              <a:buNone/>
            </a:pPr>
            <a:fld id="{00000000-1234-1234-1234-123412341234}" type="slidenum">
              <a:rPr lang="en-US" smtClean="0"/>
              <a:t>‹#›</a:t>
            </a:fld>
            <a:endParaRPr lang="en-US"/>
          </a:p>
        </p:txBody>
      </p:sp>
    </p:spTree>
    <p:extLst>
      <p:ext uri="{BB962C8B-B14F-4D97-AF65-F5344CB8AC3E}">
        <p14:creationId xmlns:p14="http://schemas.microsoft.com/office/powerpoint/2010/main" val="280056694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hyperlink" Target="http://cariseterravion.github.io/nylf-201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hyperlink" Target="http://landsat.usgs.gov/L8_band_combos.php" TargetMode="External"/><Relationship Id="rId3" Type="http://schemas.openxmlformats.org/officeDocument/2006/relationships/hyperlink" Target="http://www.worldhunger.org/articles/Learn/world%20hunger%20facts%202002.htm" TargetMode="External"/><Relationship Id="rId7" Type="http://schemas.openxmlformats.org/officeDocument/2006/relationships/hyperlink" Target="http://landsat.usgs.gov/band_designations_landsat_satellites.ph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spectralcameras.com/spectralcamerasupport" TargetMode="External"/><Relationship Id="rId5" Type="http://schemas.openxmlformats.org/officeDocument/2006/relationships/hyperlink" Target="http://www.sarep.ucdavis.edu/about-sarep/def" TargetMode="External"/><Relationship Id="rId10" Type="http://schemas.openxmlformats.org/officeDocument/2006/relationships/hyperlink" Target="http://www.gislounge.com/john-snows-cholera-map-gis-data/" TargetMode="External"/><Relationship Id="rId4" Type="http://schemas.openxmlformats.org/officeDocument/2006/relationships/hyperlink" Target="http://westernfarmpress.com/management/farmers-list-top-issues-impacting-agriculture" TargetMode="External"/><Relationship Id="rId9" Type="http://schemas.openxmlformats.org/officeDocument/2006/relationships/hyperlink" Target="http://www.physicsclassroom.com/class/light/Lesson-2/Light-Absorption,-Reflection,-and-Transmiss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550" y="2138363"/>
            <a:ext cx="3390900" cy="866775"/>
          </a:xfrm>
          <a:prstGeom prst="rect">
            <a:avLst/>
          </a:prstGeom>
        </p:spPr>
      </p:pic>
      <p:sp>
        <p:nvSpPr>
          <p:cNvPr id="9" name="Shape 160"/>
          <p:cNvSpPr txBox="1"/>
          <p:nvPr/>
        </p:nvSpPr>
        <p:spPr>
          <a:xfrm>
            <a:off x="5749175" y="4337067"/>
            <a:ext cx="3110100" cy="674999"/>
          </a:xfrm>
          <a:prstGeom prst="rect">
            <a:avLst/>
          </a:prstGeom>
          <a:noFill/>
          <a:ln>
            <a:noFill/>
          </a:ln>
        </p:spPr>
        <p:txBody>
          <a:bodyPr lIns="91425" tIns="45700" rIns="91425" bIns="45700" anchor="t" anchorCtr="0">
            <a:noAutofit/>
          </a:bodyPr>
          <a:lstStyle/>
          <a:p>
            <a:pPr marL="0" marR="0" lvl="0" indent="0" algn="r" rtl="0">
              <a:lnSpc>
                <a:spcPct val="120000"/>
              </a:lnSpc>
              <a:spcBef>
                <a:spcPts val="0"/>
              </a:spcBef>
              <a:buSzPct val="25000"/>
              <a:buNone/>
            </a:pPr>
            <a:r>
              <a:rPr lang="en-US" sz="1600" b="1" dirty="0" err="1" smtClean="0">
                <a:solidFill>
                  <a:schemeClr val="lt1"/>
                </a:solidFill>
              </a:rPr>
              <a:t>Carise</a:t>
            </a:r>
            <a:r>
              <a:rPr lang="en-US" sz="1600" b="1" dirty="0" smtClean="0">
                <a:solidFill>
                  <a:schemeClr val="lt1"/>
                </a:solidFill>
              </a:rPr>
              <a:t> Fernandez</a:t>
            </a:r>
            <a:endParaRPr lang="en-US" sz="1600" b="1" dirty="0">
              <a:solidFill>
                <a:schemeClr val="lt1"/>
              </a:solidFill>
            </a:endParaRPr>
          </a:p>
          <a:p>
            <a:pPr marL="0" marR="0" lvl="0" indent="0" algn="r" rtl="0">
              <a:lnSpc>
                <a:spcPct val="120000"/>
              </a:lnSpc>
              <a:spcBef>
                <a:spcPts val="0"/>
              </a:spcBef>
              <a:buSzPct val="25000"/>
              <a:buNone/>
            </a:pPr>
            <a:r>
              <a:rPr lang="en-US" sz="1600" dirty="0" smtClean="0">
                <a:solidFill>
                  <a:schemeClr val="lt1"/>
                </a:solidFill>
              </a:rPr>
              <a:t>Software Engineer</a:t>
            </a:r>
            <a:r>
              <a:rPr lang="en-US" sz="1600" dirty="0">
                <a:solidFill>
                  <a:schemeClr val="lt1"/>
                </a:solidFill>
              </a:rPr>
              <a:t>,</a:t>
            </a:r>
            <a:r>
              <a:rPr lang="en-US" sz="1600" b="0" i="0" u="none" strike="noStrike" cap="none" baseline="0" dirty="0">
                <a:solidFill>
                  <a:schemeClr val="lt1"/>
                </a:solidFill>
                <a:latin typeface="Arial"/>
                <a:ea typeface="Arial"/>
                <a:cs typeface="Arial"/>
                <a:sym typeface="Arial"/>
              </a:rPr>
              <a:t> TerrAvion</a:t>
            </a:r>
          </a:p>
        </p:txBody>
      </p:sp>
    </p:spTree>
    <p:extLst>
      <p:ext uri="{BB962C8B-B14F-4D97-AF65-F5344CB8AC3E}">
        <p14:creationId xmlns:p14="http://schemas.microsoft.com/office/powerpoint/2010/main" val="749785513"/>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p:cNvPicPr preferRelativeResize="0"/>
          <p:nvPr/>
        </p:nvPicPr>
        <p:blipFill rotWithShape="1">
          <a:blip r:embed="rId3">
            <a:alphaModFix/>
          </a:blip>
          <a:srcRect l="17625" t="29929"/>
          <a:stretch/>
        </p:blipFill>
        <p:spPr>
          <a:xfrm>
            <a:off x="-45798" y="-69669"/>
            <a:ext cx="9189796" cy="5225252"/>
          </a:xfrm>
          <a:prstGeom prst="rect">
            <a:avLst/>
          </a:prstGeom>
          <a:noFill/>
          <a:ln>
            <a:noFill/>
          </a:ln>
        </p:spPr>
      </p:pic>
      <p:grpSp>
        <p:nvGrpSpPr>
          <p:cNvPr id="272" name="Shape 272"/>
          <p:cNvGrpSpPr/>
          <p:nvPr/>
        </p:nvGrpSpPr>
        <p:grpSpPr>
          <a:xfrm>
            <a:off x="267350" y="3360471"/>
            <a:ext cx="2353921" cy="1460500"/>
            <a:chOff x="6413501" y="3005643"/>
            <a:chExt cx="2412999" cy="1460500"/>
          </a:xfrm>
        </p:grpSpPr>
        <p:sp>
          <p:nvSpPr>
            <p:cNvPr id="273" name="Shape 273"/>
            <p:cNvSpPr/>
            <p:nvPr/>
          </p:nvSpPr>
          <p:spPr>
            <a:xfrm>
              <a:off x="6413501" y="3042383"/>
              <a:ext cx="2412999" cy="1411794"/>
            </a:xfrm>
            <a:prstGeom prst="rect">
              <a:avLst/>
            </a:prstGeom>
            <a:solidFill>
              <a:srgbClr val="7F017F">
                <a:alpha val="66666"/>
              </a:srgbClr>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4" name="Shape 274"/>
            <p:cNvSpPr txBox="1"/>
            <p:nvPr/>
          </p:nvSpPr>
          <p:spPr>
            <a:xfrm>
              <a:off x="6524978" y="3005643"/>
              <a:ext cx="2197100" cy="1460500"/>
            </a:xfrm>
            <a:prstGeom prst="rect">
              <a:avLst/>
            </a:prstGeom>
            <a:noFill/>
            <a:ln>
              <a:noFill/>
            </a:ln>
          </p:spPr>
          <p:txBody>
            <a:bodyPr lIns="91425" tIns="45700" rIns="91425" bIns="45700" anchor="ctr" anchorCtr="0">
              <a:noAutofit/>
            </a:bodyPr>
            <a:lstStyle/>
            <a:p>
              <a:pPr marL="0" marR="0" lvl="0" indent="0" algn="ctr" rtl="0">
                <a:spcBef>
                  <a:spcPts val="0"/>
                </a:spcBef>
                <a:buClr>
                  <a:srgbClr val="FFFFFF"/>
                </a:buClr>
                <a:buSzPct val="25000"/>
                <a:buFont typeface="Arial"/>
                <a:buNone/>
              </a:pPr>
              <a:r>
                <a:rPr lang="en-US" sz="1800" b="0" i="0" u="none" strike="noStrike" cap="none" baseline="0">
                  <a:solidFill>
                    <a:srgbClr val="FFFFFF"/>
                  </a:solidFill>
                  <a:latin typeface="Arial"/>
                  <a:ea typeface="Arial"/>
                  <a:cs typeface="Arial"/>
                  <a:sym typeface="Arial"/>
                </a:rPr>
                <a:t>We are doing this </a:t>
              </a:r>
              <a:br>
                <a:rPr lang="en-US" sz="1800" b="0" i="0" u="none" strike="noStrike" cap="none" baseline="0">
                  <a:solidFill>
                    <a:srgbClr val="FFFFFF"/>
                  </a:solidFill>
                  <a:latin typeface="Arial"/>
                  <a:ea typeface="Arial"/>
                  <a:cs typeface="Arial"/>
                  <a:sym typeface="Arial"/>
                </a:rPr>
              </a:br>
              <a:r>
                <a:rPr lang="en-US" sz="1800" b="0" i="0" u="none" strike="noStrike" cap="none" baseline="0">
                  <a:solidFill>
                    <a:srgbClr val="FFFFFF"/>
                  </a:solidFill>
                  <a:latin typeface="Arial"/>
                  <a:ea typeface="Arial"/>
                  <a:cs typeface="Arial"/>
                  <a:sym typeface="Arial"/>
                </a:rPr>
                <a:t>by answering, </a:t>
              </a:r>
            </a:p>
            <a:p>
              <a:pPr marL="0" marR="0" lvl="0" indent="0" algn="ctr" rtl="0">
                <a:spcBef>
                  <a:spcPts val="0"/>
                </a:spcBef>
                <a:buClr>
                  <a:srgbClr val="FFFFFF"/>
                </a:buClr>
                <a:buSzPct val="25000"/>
                <a:buFont typeface="Arial"/>
                <a:buNone/>
              </a:pPr>
              <a:r>
                <a:rPr lang="en-US" sz="1800" b="0" i="0" u="none" strike="noStrike" cap="none" baseline="0">
                  <a:solidFill>
                    <a:srgbClr val="FFFFFF"/>
                  </a:solidFill>
                  <a:latin typeface="Arial"/>
                  <a:ea typeface="Arial"/>
                  <a:cs typeface="Arial"/>
                  <a:sym typeface="Arial"/>
                </a:rPr>
                <a:t>“What do I have </a:t>
              </a:r>
            </a:p>
            <a:p>
              <a:pPr marL="0" marR="0" lvl="0" indent="0" algn="ctr" rtl="0">
                <a:spcBef>
                  <a:spcPts val="0"/>
                </a:spcBef>
                <a:buClr>
                  <a:srgbClr val="FFFFFF"/>
                </a:buClr>
                <a:buSzPct val="25000"/>
                <a:buFont typeface="Arial"/>
                <a:buNone/>
              </a:pPr>
              <a:r>
                <a:rPr lang="en-US" sz="1800" b="0" i="0" u="none" strike="noStrike" cap="none" baseline="0">
                  <a:solidFill>
                    <a:srgbClr val="FFFFFF"/>
                  </a:solidFill>
                  <a:latin typeface="Arial"/>
                  <a:ea typeface="Arial"/>
                  <a:cs typeface="Arial"/>
                  <a:sym typeface="Arial"/>
                </a:rPr>
                <a:t>to fix right now?”</a:t>
              </a:r>
            </a:p>
          </p:txBody>
        </p:sp>
      </p:grpSp>
      <p:grpSp>
        <p:nvGrpSpPr>
          <p:cNvPr id="275" name="Shape 275"/>
          <p:cNvGrpSpPr/>
          <p:nvPr/>
        </p:nvGrpSpPr>
        <p:grpSpPr>
          <a:xfrm>
            <a:off x="6368109" y="1388670"/>
            <a:ext cx="2688823" cy="3432317"/>
            <a:chOff x="-101597" y="1192479"/>
            <a:chExt cx="2857499" cy="3142515"/>
          </a:xfrm>
        </p:grpSpPr>
        <p:grpSp>
          <p:nvGrpSpPr>
            <p:cNvPr id="276" name="Shape 276"/>
            <p:cNvGrpSpPr/>
            <p:nvPr/>
          </p:nvGrpSpPr>
          <p:grpSpPr>
            <a:xfrm>
              <a:off x="-101597" y="1312395"/>
              <a:ext cx="2857499" cy="3022599"/>
              <a:chOff x="-2158997" y="1536700"/>
              <a:chExt cx="2857499" cy="3022599"/>
            </a:xfrm>
          </p:grpSpPr>
          <p:sp>
            <p:nvSpPr>
              <p:cNvPr id="277" name="Shape 277"/>
              <p:cNvSpPr/>
              <p:nvPr/>
            </p:nvSpPr>
            <p:spPr>
              <a:xfrm>
                <a:off x="-2158997" y="1536700"/>
                <a:ext cx="2857499" cy="3022599"/>
              </a:xfrm>
              <a:prstGeom prst="rect">
                <a:avLst/>
              </a:prstGeom>
              <a:solidFill>
                <a:srgbClr val="119C49">
                  <a:alpha val="73725"/>
                </a:srgbClr>
              </a:solidFill>
              <a:ln w="9525" cap="flat" cmpd="sng">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78" name="Shape 278"/>
              <p:cNvSpPr/>
              <p:nvPr/>
            </p:nvSpPr>
            <p:spPr>
              <a:xfrm>
                <a:off x="-2158997" y="1536700"/>
                <a:ext cx="2857499" cy="3022599"/>
              </a:xfrm>
              <a:prstGeom prst="rect">
                <a:avLst/>
              </a:prstGeom>
              <a:no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cxnSp>
          <p:nvCxnSpPr>
            <p:cNvPr id="279" name="Shape 279"/>
            <p:cNvCxnSpPr/>
            <p:nvPr/>
          </p:nvCxnSpPr>
          <p:spPr>
            <a:xfrm>
              <a:off x="-101596" y="2698750"/>
              <a:ext cx="2857499" cy="0"/>
            </a:xfrm>
            <a:prstGeom prst="straightConnector1">
              <a:avLst/>
            </a:prstGeom>
            <a:noFill/>
            <a:ln w="9525" cap="flat" cmpd="sng">
              <a:solidFill>
                <a:srgbClr val="FFFFFF"/>
              </a:solidFill>
              <a:prstDash val="solid"/>
              <a:round/>
              <a:headEnd type="none" w="med" len="med"/>
              <a:tailEnd type="none" w="med" len="med"/>
            </a:ln>
          </p:spPr>
        </p:cxnSp>
        <p:sp>
          <p:nvSpPr>
            <p:cNvPr id="280" name="Shape 280"/>
            <p:cNvSpPr txBox="1"/>
            <p:nvPr/>
          </p:nvSpPr>
          <p:spPr>
            <a:xfrm>
              <a:off x="114302" y="2711450"/>
              <a:ext cx="2425700" cy="1536699"/>
            </a:xfrm>
            <a:prstGeom prst="rect">
              <a:avLst/>
            </a:prstGeom>
            <a:noFill/>
            <a:ln>
              <a:noFill/>
            </a:ln>
          </p:spPr>
          <p:txBody>
            <a:bodyPr lIns="91425" tIns="45700" rIns="91425" bIns="45700" anchor="ctr" anchorCtr="0">
              <a:noAutofit/>
            </a:bodyPr>
            <a:lstStyle/>
            <a:p>
              <a:pPr marL="0" marR="0" lvl="0" indent="0" algn="ctr" rtl="0">
                <a:spcBef>
                  <a:spcPts val="0"/>
                </a:spcBef>
                <a:buClr>
                  <a:srgbClr val="FFFFFF"/>
                </a:buClr>
                <a:buSzPct val="25000"/>
                <a:buFont typeface="Arial"/>
                <a:buNone/>
              </a:pPr>
              <a:r>
                <a:rPr lang="en-US" sz="2400" b="0" i="0" u="none" strike="noStrike" cap="none" baseline="0">
                  <a:solidFill>
                    <a:srgbClr val="FFFFFF"/>
                  </a:solidFill>
                  <a:latin typeface="Arial"/>
                  <a:ea typeface="Arial"/>
                  <a:cs typeface="Arial"/>
                  <a:sym typeface="Arial"/>
                </a:rPr>
                <a:t>Increase </a:t>
              </a:r>
            </a:p>
            <a:p>
              <a:pPr marL="0" marR="0" lvl="0" indent="0" algn="ctr" rtl="0">
                <a:spcBef>
                  <a:spcPts val="0"/>
                </a:spcBef>
                <a:buClr>
                  <a:srgbClr val="FFFFFF"/>
                </a:buClr>
                <a:buSzPct val="25000"/>
                <a:buFont typeface="Arial"/>
                <a:buNone/>
              </a:pPr>
              <a:r>
                <a:rPr lang="en-US" sz="2400" b="0" i="0" u="none" strike="noStrike" cap="none" baseline="0">
                  <a:solidFill>
                    <a:srgbClr val="FFFFFF"/>
                  </a:solidFill>
                  <a:latin typeface="Arial"/>
                  <a:ea typeface="Arial"/>
                  <a:cs typeface="Arial"/>
                  <a:sym typeface="Arial"/>
                </a:rPr>
                <a:t>in</a:t>
              </a:r>
              <a:br>
                <a:rPr lang="en-US" sz="2400" b="0" i="0" u="none" strike="noStrike" cap="none" baseline="0">
                  <a:solidFill>
                    <a:srgbClr val="FFFFFF"/>
                  </a:solidFill>
                  <a:latin typeface="Arial"/>
                  <a:ea typeface="Arial"/>
                  <a:cs typeface="Arial"/>
                  <a:sym typeface="Arial"/>
                </a:rPr>
              </a:br>
              <a:r>
                <a:rPr lang="en-US" sz="2400" b="0" i="0" u="none" strike="noStrike" cap="none" baseline="0">
                  <a:solidFill>
                    <a:srgbClr val="FFFFFF"/>
                  </a:solidFill>
                  <a:latin typeface="Arial"/>
                  <a:ea typeface="Arial"/>
                  <a:cs typeface="Arial"/>
                  <a:sym typeface="Arial"/>
                </a:rPr>
                <a:t>Agricultural </a:t>
              </a:r>
              <a:br>
                <a:rPr lang="en-US" sz="2400" b="0" i="0" u="none" strike="noStrike" cap="none" baseline="0">
                  <a:solidFill>
                    <a:srgbClr val="FFFFFF"/>
                  </a:solidFill>
                  <a:latin typeface="Arial"/>
                  <a:ea typeface="Arial"/>
                  <a:cs typeface="Arial"/>
                  <a:sym typeface="Arial"/>
                </a:rPr>
              </a:br>
              <a:r>
                <a:rPr lang="en-US" sz="2400" b="0" i="0" u="none" strike="noStrike" cap="none" baseline="0">
                  <a:solidFill>
                    <a:srgbClr val="FFFFFF"/>
                  </a:solidFill>
                  <a:latin typeface="Arial"/>
                  <a:ea typeface="Arial"/>
                  <a:cs typeface="Arial"/>
                  <a:sym typeface="Arial"/>
                </a:rPr>
                <a:t>Productivity</a:t>
              </a:r>
            </a:p>
          </p:txBody>
        </p:sp>
        <p:sp>
          <p:nvSpPr>
            <p:cNvPr id="281" name="Shape 281"/>
            <p:cNvSpPr txBox="1"/>
            <p:nvPr/>
          </p:nvSpPr>
          <p:spPr>
            <a:xfrm>
              <a:off x="12701" y="1192479"/>
              <a:ext cx="2628899" cy="163121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0" b="0" i="0" u="none" strike="noStrike" cap="none" baseline="0">
                  <a:solidFill>
                    <a:srgbClr val="FFFFFF"/>
                  </a:solidFill>
                  <a:latin typeface="Trebuchet MS"/>
                  <a:ea typeface="Trebuchet MS"/>
                  <a:cs typeface="Trebuchet MS"/>
                  <a:sym typeface="Trebuchet MS"/>
                </a:rPr>
                <a:t>10%</a:t>
              </a:r>
            </a:p>
          </p:txBody>
        </p:sp>
      </p:grpSp>
      <p:sp>
        <p:nvSpPr>
          <p:cNvPr id="282" name="Shape 282"/>
          <p:cNvSpPr/>
          <p:nvPr/>
        </p:nvSpPr>
        <p:spPr>
          <a:xfrm>
            <a:off x="2878699" y="1727217"/>
            <a:ext cx="304799" cy="304799"/>
          </a:xfrm>
          <a:prstGeom prst="ellipse">
            <a:avLst/>
          </a:prstGeom>
          <a:no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83" name="Shape 283"/>
          <p:cNvSpPr/>
          <p:nvPr/>
        </p:nvSpPr>
        <p:spPr>
          <a:xfrm>
            <a:off x="474902" y="28761"/>
            <a:ext cx="3411298" cy="1563485"/>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84" name="Shape 284"/>
          <p:cNvSpPr/>
          <p:nvPr/>
        </p:nvSpPr>
        <p:spPr>
          <a:xfrm>
            <a:off x="154061" y="28744"/>
            <a:ext cx="226633" cy="1563488"/>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85" name="Shape 285"/>
          <p:cNvSpPr txBox="1"/>
          <p:nvPr/>
        </p:nvSpPr>
        <p:spPr>
          <a:xfrm>
            <a:off x="575676" y="-7625"/>
            <a:ext cx="3539124" cy="17061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Trebuchet MS"/>
              <a:buNone/>
            </a:pPr>
            <a:r>
              <a:rPr lang="en-US" sz="4800" b="0" i="0" u="none" strike="noStrike" cap="none" baseline="0" dirty="0" err="1">
                <a:solidFill>
                  <a:schemeClr val="lt1"/>
                </a:solidFill>
                <a:latin typeface="Trebuchet MS"/>
                <a:ea typeface="Trebuchet MS"/>
                <a:cs typeface="Trebuchet MS"/>
                <a:sym typeface="Trebuchet MS"/>
              </a:rPr>
              <a:t>TerrAvion’s</a:t>
            </a:r>
            <a:endParaRPr lang="en-US" sz="4800" b="0" i="0" u="none" strike="noStrike" cap="none" baseline="0" dirty="0">
              <a:solidFill>
                <a:schemeClr val="lt1"/>
              </a:solidFill>
              <a:latin typeface="Trebuchet MS"/>
              <a:ea typeface="Trebuchet MS"/>
              <a:cs typeface="Trebuchet MS"/>
              <a:sym typeface="Trebuchet MS"/>
            </a:endParaRPr>
          </a:p>
          <a:p>
            <a:pPr marL="0" marR="0" lvl="0" indent="0" algn="l" rtl="0">
              <a:lnSpc>
                <a:spcPct val="90000"/>
              </a:lnSpc>
              <a:spcBef>
                <a:spcPts val="0"/>
              </a:spcBef>
              <a:buClr>
                <a:schemeClr val="lt1"/>
              </a:buClr>
              <a:buSzPct val="25000"/>
              <a:buFont typeface="Trebuchet MS"/>
              <a:buNone/>
            </a:pPr>
            <a:r>
              <a:rPr lang="en-US" sz="4800" b="0" i="0" u="none" strike="noStrike" cap="none" baseline="0" dirty="0">
                <a:solidFill>
                  <a:schemeClr val="lt1"/>
                </a:solidFill>
                <a:latin typeface="Trebuchet MS"/>
                <a:ea typeface="Trebuchet MS"/>
                <a:cs typeface="Trebuchet MS"/>
                <a:sym typeface="Trebuchet MS"/>
              </a:rPr>
              <a:t>Impact</a:t>
            </a:r>
          </a:p>
        </p:txBody>
      </p:sp>
      <p:cxnSp>
        <p:nvCxnSpPr>
          <p:cNvPr id="286" name="Shape 286"/>
          <p:cNvCxnSpPr>
            <a:stCxn id="282" idx="6"/>
            <a:endCxn id="282" idx="6"/>
          </p:cNvCxnSpPr>
          <p:nvPr/>
        </p:nvCxnSpPr>
        <p:spPr>
          <a:xfrm>
            <a:off x="3183465" y="1879599"/>
            <a:ext cx="0" cy="0"/>
          </a:xfrm>
          <a:prstGeom prst="straightConnector1">
            <a:avLst/>
          </a:prstGeom>
          <a:noFill/>
          <a:ln w="25400" cap="flat" cmpd="sng">
            <a:solidFill>
              <a:schemeClr val="accent1"/>
            </a:solidFill>
            <a:prstDash val="solid"/>
            <a:round/>
            <a:headEnd type="none" w="med" len="med"/>
            <a:tailEnd type="none" w="med" len="med"/>
          </a:ln>
        </p:spPr>
      </p:cxnSp>
      <p:cxnSp>
        <p:nvCxnSpPr>
          <p:cNvPr id="287" name="Shape 287"/>
          <p:cNvCxnSpPr/>
          <p:nvPr/>
        </p:nvCxnSpPr>
        <p:spPr>
          <a:xfrm rot="10800000" flipH="1">
            <a:off x="3183475" y="1778016"/>
            <a:ext cx="3070683" cy="107951"/>
          </a:xfrm>
          <a:prstGeom prst="straightConnector1">
            <a:avLst/>
          </a:prstGeom>
          <a:noFill/>
          <a:ln w="50800" cap="flat" cmpd="sng">
            <a:solidFill>
              <a:schemeClr val="lt1"/>
            </a:solidFill>
            <a:prstDash val="dash"/>
            <a:round/>
            <a:headEnd type="none" w="med" len="med"/>
            <a:tailEnd type="none" w="med" len="med"/>
          </a:ln>
        </p:spPr>
      </p:cxnSp>
      <p:cxnSp>
        <p:nvCxnSpPr>
          <p:cNvPr id="288" name="Shape 288"/>
          <p:cNvCxnSpPr>
            <a:stCxn id="282" idx="5"/>
          </p:cNvCxnSpPr>
          <p:nvPr/>
        </p:nvCxnSpPr>
        <p:spPr>
          <a:xfrm>
            <a:off x="3138828" y="1987363"/>
            <a:ext cx="2252400" cy="2057700"/>
          </a:xfrm>
          <a:prstGeom prst="straightConnector1">
            <a:avLst/>
          </a:prstGeom>
          <a:noFill/>
          <a:ln w="50800" cap="flat" cmpd="sng">
            <a:solidFill>
              <a:schemeClr val="lt1"/>
            </a:solidFill>
            <a:prstDash val="dash"/>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t="15183"/>
          <a:stretch/>
        </p:blipFill>
        <p:spPr>
          <a:xfrm>
            <a:off x="0" y="-34833"/>
            <a:ext cx="9144000" cy="5176733"/>
          </a:xfrm>
          <a:prstGeom prst="rect">
            <a:avLst/>
          </a:prstGeom>
          <a:noFill/>
          <a:ln>
            <a:noFill/>
          </a:ln>
        </p:spPr>
      </p:pic>
      <p:sp>
        <p:nvSpPr>
          <p:cNvPr id="184" name="Shape 184"/>
          <p:cNvSpPr txBox="1"/>
          <p:nvPr/>
        </p:nvSpPr>
        <p:spPr>
          <a:xfrm>
            <a:off x="8263467" y="-186267"/>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90" name="Shape 190"/>
          <p:cNvSpPr txBox="1"/>
          <p:nvPr/>
        </p:nvSpPr>
        <p:spPr>
          <a:xfrm>
            <a:off x="2727050" y="3342496"/>
            <a:ext cx="921511" cy="369332"/>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93" name="Shape 193"/>
          <p:cNvSpPr txBox="1"/>
          <p:nvPr/>
        </p:nvSpPr>
        <p:spPr>
          <a:xfrm>
            <a:off x="3752046" y="2637397"/>
            <a:ext cx="1248154" cy="369332"/>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94" name="Shape 194"/>
          <p:cNvSpPr txBox="1"/>
          <p:nvPr/>
        </p:nvSpPr>
        <p:spPr>
          <a:xfrm>
            <a:off x="3752046" y="3342496"/>
            <a:ext cx="1248154" cy="369332"/>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95" name="Shape 195"/>
          <p:cNvSpPr txBox="1"/>
          <p:nvPr/>
        </p:nvSpPr>
        <p:spPr>
          <a:xfrm>
            <a:off x="4998876" y="2637397"/>
            <a:ext cx="1260857" cy="369332"/>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196" name="Shape 196"/>
          <p:cNvSpPr txBox="1"/>
          <p:nvPr/>
        </p:nvSpPr>
        <p:spPr>
          <a:xfrm>
            <a:off x="4998876" y="3342496"/>
            <a:ext cx="1260857" cy="369332"/>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Physics Review: the Electromagnetic Spectrum</a:t>
            </a:r>
            <a:endParaRPr lang="en-US" sz="2000" b="1" dirty="0">
              <a:solidFill>
                <a:schemeClr val="tx1"/>
              </a:solidFill>
            </a:endParaRPr>
          </a:p>
        </p:txBody>
      </p:sp>
      <p:pic>
        <p:nvPicPr>
          <p:cNvPr id="2050" name="Picture 2" descr="C:\Users\carise\Documents\Presentations\20150715-NYLF\electromagnetic-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848" y="1219200"/>
            <a:ext cx="5147904" cy="3562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45825" y="4781550"/>
            <a:ext cx="4499950" cy="246221"/>
          </a:xfrm>
          <a:prstGeom prst="rect">
            <a:avLst/>
          </a:prstGeom>
          <a:noFill/>
        </p:spPr>
        <p:txBody>
          <a:bodyPr wrap="none" rtlCol="0">
            <a:spAutoFit/>
          </a:bodyPr>
          <a:lstStyle/>
          <a:p>
            <a:r>
              <a:rPr lang="en-US" sz="1000" dirty="0"/>
              <a:t>http://www.atmos.washington.edu/~hakim/301/electromagnetic-spectrum.jpg</a:t>
            </a:r>
          </a:p>
        </p:txBody>
      </p:sp>
    </p:spTree>
    <p:extLst>
      <p:ext uri="{BB962C8B-B14F-4D97-AF65-F5344CB8AC3E}">
        <p14:creationId xmlns:p14="http://schemas.microsoft.com/office/powerpoint/2010/main" val="3549559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False color images</a:t>
            </a:r>
            <a:endParaRPr lang="en-US" sz="2000" b="1" dirty="0">
              <a:solidFill>
                <a:schemeClr val="tx1"/>
              </a:solidFill>
            </a:endParaRPr>
          </a:p>
        </p:txBody>
      </p:sp>
      <p:pic>
        <p:nvPicPr>
          <p:cNvPr id="1028" name="Picture 4" descr="C:\Users\carise\Documents\Presentations\20150715-NYLF\L8_band_combos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68029"/>
            <a:ext cx="8001000" cy="364212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048136" y="1141511"/>
            <a:ext cx="1285727" cy="2032099"/>
            <a:chOff x="1048136" y="1141511"/>
            <a:chExt cx="1285727" cy="2032099"/>
          </a:xfrm>
        </p:grpSpPr>
        <p:pic>
          <p:nvPicPr>
            <p:cNvPr id="1030" name="Picture 6" descr="C:\Users\carise\Documents\Presentations\20150715-NYLF\L8_12_bit_Natural-Col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136" y="1141511"/>
              <a:ext cx="1285727" cy="12857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1030" idx="2"/>
            </p:cNvCxnSpPr>
            <p:nvPr/>
          </p:nvCxnSpPr>
          <p:spPr>
            <a:xfrm flipH="1">
              <a:off x="1066803" y="2427238"/>
              <a:ext cx="624197" cy="74637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030" idx="2"/>
            </p:cNvCxnSpPr>
            <p:nvPr/>
          </p:nvCxnSpPr>
          <p:spPr>
            <a:xfrm flipH="1">
              <a:off x="1295402" y="2427238"/>
              <a:ext cx="395598" cy="7463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30" idx="2"/>
            </p:cNvCxnSpPr>
            <p:nvPr/>
          </p:nvCxnSpPr>
          <p:spPr>
            <a:xfrm flipH="1">
              <a:off x="1513522" y="2427238"/>
              <a:ext cx="177478" cy="746372"/>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295402" y="1141511"/>
            <a:ext cx="2809798" cy="2032099"/>
            <a:chOff x="1295402" y="1141511"/>
            <a:chExt cx="2809798" cy="2032099"/>
          </a:xfrm>
        </p:grpSpPr>
        <p:pic>
          <p:nvPicPr>
            <p:cNvPr id="1029" name="Picture 5" descr="C:\Users\carise\Documents\Presentations\20150715-NYLF\L8_12_bit_Color-Infrar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73" y="1141511"/>
              <a:ext cx="1285727" cy="128572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a:stCxn id="1029" idx="2"/>
            </p:cNvCxnSpPr>
            <p:nvPr/>
          </p:nvCxnSpPr>
          <p:spPr>
            <a:xfrm flipH="1">
              <a:off x="1295402" y="2427238"/>
              <a:ext cx="2166935" cy="7463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29" idx="2"/>
            </p:cNvCxnSpPr>
            <p:nvPr/>
          </p:nvCxnSpPr>
          <p:spPr>
            <a:xfrm flipH="1">
              <a:off x="1493201" y="2427238"/>
              <a:ext cx="1969136" cy="7463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981201" y="2427238"/>
              <a:ext cx="1481135" cy="7463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33" name="Group 1032"/>
          <p:cNvGrpSpPr/>
          <p:nvPr/>
        </p:nvGrpSpPr>
        <p:grpSpPr>
          <a:xfrm>
            <a:off x="1600200" y="1141511"/>
            <a:ext cx="4278629" cy="2116039"/>
            <a:chOff x="1524000" y="1458038"/>
            <a:chExt cx="4278629" cy="2116039"/>
          </a:xfrm>
        </p:grpSpPr>
        <p:pic>
          <p:nvPicPr>
            <p:cNvPr id="1031" name="Picture 7" descr="C:\Users\carise\Documents\Presentations\20150715-NYLF\L8_12_bit_FalseColor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1514" y="1458038"/>
              <a:ext cx="1291115" cy="129111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a:stCxn id="1031" idx="2"/>
            </p:cNvCxnSpPr>
            <p:nvPr/>
          </p:nvCxnSpPr>
          <p:spPr>
            <a:xfrm flipH="1">
              <a:off x="5029200" y="2749153"/>
              <a:ext cx="127872" cy="740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733800" y="2749153"/>
              <a:ext cx="1423272" cy="7409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2" name="Straight Connector 1031"/>
            <p:cNvCxnSpPr/>
            <p:nvPr/>
          </p:nvCxnSpPr>
          <p:spPr>
            <a:xfrm flipH="1">
              <a:off x="1524000" y="2749153"/>
              <a:ext cx="3633072" cy="8249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4" name="TextBox 1033"/>
          <p:cNvSpPr txBox="1"/>
          <p:nvPr/>
        </p:nvSpPr>
        <p:spPr>
          <a:xfrm>
            <a:off x="6248400" y="1244918"/>
            <a:ext cx="2751074" cy="246221"/>
          </a:xfrm>
          <a:prstGeom prst="rect">
            <a:avLst/>
          </a:prstGeom>
          <a:noFill/>
        </p:spPr>
        <p:txBody>
          <a:bodyPr wrap="none" rtlCol="0">
            <a:spAutoFit/>
          </a:bodyPr>
          <a:lstStyle/>
          <a:p>
            <a:r>
              <a:rPr lang="en-US" sz="1000" dirty="0"/>
              <a:t>http://landsat.usgs.gov/L8_band_combos.php</a:t>
            </a:r>
          </a:p>
        </p:txBody>
      </p:sp>
    </p:spTree>
    <p:extLst>
      <p:ext uri="{BB962C8B-B14F-4D97-AF65-F5344CB8AC3E}">
        <p14:creationId xmlns:p14="http://schemas.microsoft.com/office/powerpoint/2010/main" val="21318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Example: Russell Ranch (UC Davis)</a:t>
            </a:r>
            <a:endParaRPr lang="en-US" sz="2000" b="1" dirty="0">
              <a:solidFill>
                <a:schemeClr val="tx1"/>
              </a:solidFill>
            </a:endParaRPr>
          </a:p>
        </p:txBody>
      </p:sp>
      <p:grpSp>
        <p:nvGrpSpPr>
          <p:cNvPr id="28" name="Group 27"/>
          <p:cNvGrpSpPr/>
          <p:nvPr/>
        </p:nvGrpSpPr>
        <p:grpSpPr>
          <a:xfrm>
            <a:off x="1223836" y="1276350"/>
            <a:ext cx="2657726" cy="3154363"/>
            <a:chOff x="1223836" y="1276350"/>
            <a:chExt cx="2657726" cy="3154363"/>
          </a:xfrm>
        </p:grpSpPr>
        <p:sp>
          <p:nvSpPr>
            <p:cNvPr id="8" name="TextBox 7"/>
            <p:cNvSpPr txBox="1"/>
            <p:nvPr/>
          </p:nvSpPr>
          <p:spPr>
            <a:xfrm>
              <a:off x="1932978" y="4122936"/>
              <a:ext cx="1239442" cy="307777"/>
            </a:xfrm>
            <a:prstGeom prst="rect">
              <a:avLst/>
            </a:prstGeom>
            <a:noFill/>
          </p:spPr>
          <p:txBody>
            <a:bodyPr wrap="none" rtlCol="0">
              <a:spAutoFit/>
            </a:bodyPr>
            <a:lstStyle/>
            <a:p>
              <a:r>
                <a:rPr lang="en-US" dirty="0" smtClean="0"/>
                <a:t>Natural Color</a:t>
              </a:r>
              <a:endParaRPr lang="en-US" dirty="0"/>
            </a:p>
          </p:txBody>
        </p:sp>
        <p:pic>
          <p:nvPicPr>
            <p:cNvPr id="14"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836" y="1276350"/>
              <a:ext cx="2657726" cy="2803526"/>
            </a:xfrm>
            <a:prstGeom prst="rect">
              <a:avLst/>
            </a:prstGeom>
          </p:spPr>
        </p:pic>
      </p:grpSp>
      <p:grpSp>
        <p:nvGrpSpPr>
          <p:cNvPr id="27" name="Group 26"/>
          <p:cNvGrpSpPr/>
          <p:nvPr/>
        </p:nvGrpSpPr>
        <p:grpSpPr>
          <a:xfrm>
            <a:off x="5459286" y="1276350"/>
            <a:ext cx="2657726" cy="3579078"/>
            <a:chOff x="5459286" y="1276350"/>
            <a:chExt cx="2657726" cy="3579078"/>
          </a:xfrm>
        </p:grpSpPr>
        <p:sp>
          <p:nvSpPr>
            <p:cNvPr id="9" name="TextBox 8"/>
            <p:cNvSpPr txBox="1"/>
            <p:nvPr/>
          </p:nvSpPr>
          <p:spPr>
            <a:xfrm>
              <a:off x="6481014" y="4122936"/>
              <a:ext cx="614271" cy="307777"/>
            </a:xfrm>
            <a:prstGeom prst="rect">
              <a:avLst/>
            </a:prstGeom>
            <a:noFill/>
          </p:spPr>
          <p:txBody>
            <a:bodyPr wrap="none" rtlCol="0">
              <a:spAutoFit/>
            </a:bodyPr>
            <a:lstStyle/>
            <a:p>
              <a:r>
                <a:rPr lang="en-US" dirty="0" smtClean="0"/>
                <a:t>NDVI</a:t>
              </a:r>
              <a:endParaRPr lang="en-US" dirty="0"/>
            </a:p>
          </p:txBody>
        </p:sp>
        <p:pic>
          <p:nvPicPr>
            <p:cNvPr id="15"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9286" y="1276350"/>
              <a:ext cx="2657726" cy="2803526"/>
            </a:xfrm>
            <a:prstGeom prst="rect">
              <a:avLst/>
            </a:prstGeom>
          </p:spPr>
        </p:pic>
        <p:grpSp>
          <p:nvGrpSpPr>
            <p:cNvPr id="24" name="Group 23"/>
            <p:cNvGrpSpPr/>
            <p:nvPr/>
          </p:nvGrpSpPr>
          <p:grpSpPr>
            <a:xfrm>
              <a:off x="5557321" y="4476750"/>
              <a:ext cx="2461657" cy="378678"/>
              <a:chOff x="5559424" y="4476750"/>
              <a:chExt cx="2461657" cy="378678"/>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2600" y="4629150"/>
                <a:ext cx="2458481" cy="226278"/>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424" y="4476750"/>
                <a:ext cx="2457450" cy="114300"/>
              </a:xfrm>
              <a:prstGeom prst="rect">
                <a:avLst/>
              </a:prstGeom>
            </p:spPr>
          </p:pic>
        </p:grpSp>
      </p:grpSp>
    </p:spTree>
    <p:extLst>
      <p:ext uri="{BB962C8B-B14F-4D97-AF65-F5344CB8AC3E}">
        <p14:creationId xmlns:p14="http://schemas.microsoft.com/office/powerpoint/2010/main" val="93106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a:stretch/>
        </p:blipFill>
        <p:spPr>
          <a:xfrm>
            <a:off x="-8605" y="17"/>
            <a:ext cx="9176123" cy="5143499"/>
          </a:xfrm>
          <a:prstGeom prst="rect">
            <a:avLst/>
          </a:prstGeom>
          <a:noFill/>
          <a:ln>
            <a:noFill/>
          </a:ln>
        </p:spPr>
      </p:pic>
      <p:sp>
        <p:nvSpPr>
          <p:cNvPr id="295" name="Shape 295"/>
          <p:cNvSpPr/>
          <p:nvPr/>
        </p:nvSpPr>
        <p:spPr>
          <a:xfrm>
            <a:off x="306051" y="54957"/>
            <a:ext cx="3714215" cy="1161235"/>
          </a:xfrm>
          <a:prstGeom prst="rect">
            <a:avLst/>
          </a:prstGeom>
          <a:solidFill>
            <a:srgbClr val="7F017F">
              <a:alpha val="72941"/>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296" name="Shape 296"/>
          <p:cNvSpPr/>
          <p:nvPr/>
        </p:nvSpPr>
        <p:spPr>
          <a:xfrm>
            <a:off x="446816" y="205561"/>
            <a:ext cx="3573416" cy="82586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600" b="1" i="0" u="none" strike="noStrike" cap="none" baseline="0">
                <a:solidFill>
                  <a:srgbClr val="FFFFFF"/>
                </a:solidFill>
                <a:latin typeface="Trebuchet MS"/>
                <a:ea typeface="Trebuchet MS"/>
                <a:cs typeface="Trebuchet MS"/>
                <a:sym typeface="Trebuchet MS"/>
              </a:rPr>
              <a:t>Where </a:t>
            </a:r>
            <a:r>
              <a:rPr lang="en-US" sz="2000" b="0" i="0" u="none" strike="noStrike" cap="none" baseline="0">
                <a:solidFill>
                  <a:srgbClr val="FFFFFF"/>
                </a:solidFill>
                <a:latin typeface="Trebuchet MS"/>
                <a:ea typeface="Trebuchet MS"/>
                <a:cs typeface="Trebuchet MS"/>
                <a:sym typeface="Trebuchet MS"/>
              </a:rPr>
              <a:t>do you send  </a:t>
            </a:r>
          </a:p>
          <a:p>
            <a:pPr marL="0" marR="0" lvl="0" indent="0" algn="l" rtl="0">
              <a:lnSpc>
                <a:spcPct val="110000"/>
              </a:lnSpc>
              <a:spcBef>
                <a:spcPts val="0"/>
              </a:spcBef>
              <a:buSzPct val="25000"/>
              <a:buNone/>
            </a:pPr>
            <a:r>
              <a:rPr lang="en-US" sz="2000" b="0" i="0" u="none" strike="noStrike" cap="none" baseline="0">
                <a:solidFill>
                  <a:srgbClr val="FFFFFF"/>
                </a:solidFill>
                <a:latin typeface="Trebuchet MS"/>
                <a:ea typeface="Trebuchet MS"/>
                <a:cs typeface="Trebuchet MS"/>
                <a:sym typeface="Trebuchet MS"/>
              </a:rPr>
              <a:t>your assistant managers?</a:t>
            </a:r>
          </a:p>
        </p:txBody>
      </p:sp>
      <p:sp>
        <p:nvSpPr>
          <p:cNvPr id="297" name="Shape 297"/>
          <p:cNvSpPr/>
          <p:nvPr/>
        </p:nvSpPr>
        <p:spPr>
          <a:xfrm>
            <a:off x="-14857" y="54941"/>
            <a:ext cx="189276" cy="1161237"/>
          </a:xfrm>
          <a:prstGeom prst="rect">
            <a:avLst/>
          </a:prstGeom>
          <a:solidFill>
            <a:srgbClr val="7F017F">
              <a:alpha val="72941"/>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p:cNvPicPr preferRelativeResize="0"/>
          <p:nvPr/>
        </p:nvPicPr>
        <p:blipFill rotWithShape="1">
          <a:blip r:embed="rId3">
            <a:alphaModFix amt="70000"/>
          </a:blip>
          <a:srcRect/>
          <a:stretch/>
        </p:blipFill>
        <p:spPr>
          <a:xfrm>
            <a:off x="2541427" y="2726526"/>
            <a:ext cx="6629693" cy="2428114"/>
          </a:xfrm>
          <a:prstGeom prst="rect">
            <a:avLst/>
          </a:prstGeom>
          <a:noFill/>
          <a:ln>
            <a:noFill/>
          </a:ln>
        </p:spPr>
      </p:pic>
      <p:pic>
        <p:nvPicPr>
          <p:cNvPr id="304" name="Shape 304"/>
          <p:cNvPicPr preferRelativeResize="0"/>
          <p:nvPr/>
        </p:nvPicPr>
        <p:blipFill rotWithShape="1">
          <a:blip r:embed="rId4">
            <a:alphaModFix amt="70000"/>
          </a:blip>
          <a:srcRect/>
          <a:stretch/>
        </p:blipFill>
        <p:spPr>
          <a:xfrm>
            <a:off x="2546713" y="-805"/>
            <a:ext cx="6618885" cy="2636397"/>
          </a:xfrm>
          <a:prstGeom prst="rect">
            <a:avLst/>
          </a:prstGeom>
          <a:noFill/>
          <a:ln>
            <a:noFill/>
          </a:ln>
        </p:spPr>
      </p:pic>
      <p:sp>
        <p:nvSpPr>
          <p:cNvPr id="305" name="Shape 305"/>
          <p:cNvSpPr/>
          <p:nvPr/>
        </p:nvSpPr>
        <p:spPr>
          <a:xfrm rot="727008">
            <a:off x="4321349" y="494058"/>
            <a:ext cx="2595117" cy="1646668"/>
          </a:xfrm>
          <a:prstGeom prst="ellipse">
            <a:avLst/>
          </a:prstGeom>
          <a:noFill/>
          <a:ln w="82550" cap="flat" cmpd="sng">
            <a:solidFill>
              <a:srgbClr val="7F017F"/>
            </a:solidFill>
            <a:prstDash val="dash"/>
            <a:round/>
            <a:headEnd type="none" w="med" len="med"/>
            <a:tailEnd type="none" w="med" len="med"/>
          </a:ln>
        </p:spPr>
        <p:txBody>
          <a:bodyPr lIns="36575" tIns="36575" rIns="36575" bIns="36575"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306" name="Shape 306"/>
          <p:cNvSpPr txBox="1"/>
          <p:nvPr/>
        </p:nvSpPr>
        <p:spPr>
          <a:xfrm>
            <a:off x="2485712" y="1926762"/>
            <a:ext cx="871271" cy="526270"/>
          </a:xfrm>
          <a:prstGeom prst="rect">
            <a:avLst/>
          </a:prstGeom>
          <a:solidFill>
            <a:srgbClr val="FFFFFF">
              <a:alpha val="88627"/>
            </a:srgbClr>
          </a:solidFill>
          <a:ln>
            <a:noFill/>
          </a:ln>
        </p:spPr>
        <p:txBody>
          <a:bodyPr lIns="36575" tIns="36575" rIns="36575" bIns="36575" anchor="t" anchorCtr="0">
            <a:noAutofit/>
          </a:bodyPr>
          <a:lstStyle/>
          <a:p>
            <a:pPr marL="0" marR="0" lvl="0" indent="0" algn="ctr" rtl="0">
              <a:lnSpc>
                <a:spcPct val="120000"/>
              </a:lnSpc>
              <a:spcBef>
                <a:spcPts val="0"/>
              </a:spcBef>
              <a:spcAft>
                <a:spcPts val="600"/>
              </a:spcAft>
              <a:buSzPct val="25000"/>
              <a:buNone/>
            </a:pPr>
            <a:r>
              <a:rPr lang="en-US" sz="1800" b="1" i="0" u="none" strike="noStrike" cap="none" baseline="0">
                <a:solidFill>
                  <a:srgbClr val="7F017F"/>
                </a:solidFill>
                <a:latin typeface="Calibri"/>
                <a:ea typeface="Calibri"/>
                <a:cs typeface="Calibri"/>
                <a:sym typeface="Calibri"/>
              </a:rPr>
              <a:t>2013</a:t>
            </a:r>
          </a:p>
        </p:txBody>
      </p:sp>
      <p:sp>
        <p:nvSpPr>
          <p:cNvPr id="307" name="Shape 307"/>
          <p:cNvSpPr/>
          <p:nvPr/>
        </p:nvSpPr>
        <p:spPr>
          <a:xfrm>
            <a:off x="152404" y="152398"/>
            <a:ext cx="2254061" cy="4867274"/>
          </a:xfrm>
          <a:prstGeom prst="rect">
            <a:avLst/>
          </a:prstGeom>
          <a:solidFill>
            <a:srgbClr val="7F017F">
              <a:alpha val="8784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2F2F2"/>
              </a:solidFill>
              <a:latin typeface="Calibri"/>
              <a:ea typeface="Calibri"/>
              <a:cs typeface="Calibri"/>
              <a:sym typeface="Calibri"/>
            </a:endParaRPr>
          </a:p>
        </p:txBody>
      </p:sp>
      <p:sp>
        <p:nvSpPr>
          <p:cNvPr id="308" name="Shape 308"/>
          <p:cNvSpPr/>
          <p:nvPr/>
        </p:nvSpPr>
        <p:spPr>
          <a:xfrm>
            <a:off x="224013" y="1656607"/>
            <a:ext cx="2137521" cy="243143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400" b="1" i="0" u="none" strike="noStrike" cap="none" baseline="0" dirty="0">
                <a:solidFill>
                  <a:schemeClr val="lt1"/>
                </a:solidFill>
                <a:latin typeface="Trebuchet MS"/>
                <a:ea typeface="Trebuchet MS"/>
                <a:cs typeface="Trebuchet MS"/>
                <a:sym typeface="Trebuchet MS"/>
              </a:rPr>
              <a:t>What should get harvested together</a:t>
            </a:r>
            <a:r>
              <a:rPr lang="en-US" sz="2400" b="1" i="0" u="none" strike="noStrike" cap="none" baseline="0" dirty="0" smtClean="0">
                <a:solidFill>
                  <a:schemeClr val="lt1"/>
                </a:solidFill>
                <a:latin typeface="Trebuchet MS"/>
                <a:ea typeface="Trebuchet MS"/>
                <a:cs typeface="Trebuchet MS"/>
                <a:sym typeface="Trebuchet MS"/>
              </a:rPr>
              <a:t>?</a:t>
            </a:r>
            <a:endParaRPr lang="en-US" sz="2400" b="1" i="0" u="none" strike="noStrike" cap="none" baseline="0" dirty="0">
              <a:solidFill>
                <a:schemeClr val="lt1"/>
              </a:solidFill>
              <a:latin typeface="Trebuchet MS"/>
              <a:ea typeface="Trebuchet MS"/>
              <a:cs typeface="Trebuchet MS"/>
              <a:sym typeface="Trebuchet MS"/>
            </a:endParaRPr>
          </a:p>
        </p:txBody>
      </p:sp>
      <p:grpSp>
        <p:nvGrpSpPr>
          <p:cNvPr id="309" name="Shape 309"/>
          <p:cNvGrpSpPr/>
          <p:nvPr/>
        </p:nvGrpSpPr>
        <p:grpSpPr>
          <a:xfrm>
            <a:off x="3583016" y="491866"/>
            <a:ext cx="476706" cy="509837"/>
            <a:chOff x="3583016" y="491849"/>
            <a:chExt cx="476706" cy="509837"/>
          </a:xfrm>
        </p:grpSpPr>
        <p:sp>
          <p:nvSpPr>
            <p:cNvPr id="310" name="Shape 310"/>
            <p:cNvSpPr/>
            <p:nvPr/>
          </p:nvSpPr>
          <p:spPr>
            <a:xfrm rot="10800000" flipH="1">
              <a:off x="3583016" y="524980"/>
              <a:ext cx="476706" cy="476706"/>
            </a:xfrm>
            <a:prstGeom prst="ellipse">
              <a:avLst/>
            </a:prstGeom>
            <a:solidFill>
              <a:srgbClr val="FFFFFF"/>
            </a:solidFill>
            <a:ln w="5715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6000" b="1" i="0" u="none" strike="noStrike" cap="none" baseline="0">
                <a:solidFill>
                  <a:srgbClr val="7F017F"/>
                </a:solidFill>
                <a:latin typeface="Calibri"/>
                <a:ea typeface="Calibri"/>
                <a:cs typeface="Calibri"/>
                <a:sym typeface="Calibri"/>
              </a:endParaRPr>
            </a:p>
          </p:txBody>
        </p:sp>
        <p:sp>
          <p:nvSpPr>
            <p:cNvPr id="311" name="Shape 311"/>
            <p:cNvSpPr/>
            <p:nvPr/>
          </p:nvSpPr>
          <p:spPr>
            <a:xfrm>
              <a:off x="3646946" y="491849"/>
              <a:ext cx="288595" cy="49244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600" b="1" i="0" u="none" strike="noStrike" cap="none" baseline="0">
                  <a:solidFill>
                    <a:srgbClr val="3F3F3F"/>
                  </a:solidFill>
                  <a:latin typeface="Calibri"/>
                  <a:ea typeface="Calibri"/>
                  <a:cs typeface="Calibri"/>
                  <a:sym typeface="Calibri"/>
                </a:rPr>
                <a:t>2</a:t>
              </a:r>
            </a:p>
          </p:txBody>
        </p:sp>
      </p:grpSp>
      <p:grpSp>
        <p:nvGrpSpPr>
          <p:cNvPr id="312" name="Shape 312"/>
          <p:cNvGrpSpPr/>
          <p:nvPr/>
        </p:nvGrpSpPr>
        <p:grpSpPr>
          <a:xfrm>
            <a:off x="3768024" y="3290396"/>
            <a:ext cx="476706" cy="509837"/>
            <a:chOff x="3583016" y="491849"/>
            <a:chExt cx="476706" cy="509837"/>
          </a:xfrm>
        </p:grpSpPr>
        <p:sp>
          <p:nvSpPr>
            <p:cNvPr id="313" name="Shape 313"/>
            <p:cNvSpPr/>
            <p:nvPr/>
          </p:nvSpPr>
          <p:spPr>
            <a:xfrm rot="10800000" flipH="1">
              <a:off x="3583016" y="524980"/>
              <a:ext cx="476706" cy="476706"/>
            </a:xfrm>
            <a:prstGeom prst="ellipse">
              <a:avLst/>
            </a:prstGeom>
            <a:solidFill>
              <a:srgbClr val="FFFFFF"/>
            </a:solidFill>
            <a:ln w="5715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6000" b="1" i="0" u="none" strike="noStrike" cap="none" baseline="0">
                <a:solidFill>
                  <a:srgbClr val="7F017F"/>
                </a:solidFill>
                <a:latin typeface="Calibri"/>
                <a:ea typeface="Calibri"/>
                <a:cs typeface="Calibri"/>
                <a:sym typeface="Calibri"/>
              </a:endParaRPr>
            </a:p>
          </p:txBody>
        </p:sp>
        <p:sp>
          <p:nvSpPr>
            <p:cNvPr id="314" name="Shape 314"/>
            <p:cNvSpPr/>
            <p:nvPr/>
          </p:nvSpPr>
          <p:spPr>
            <a:xfrm>
              <a:off x="3646946" y="491849"/>
              <a:ext cx="288595" cy="49244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600" b="1" i="0" u="none" strike="noStrike" cap="none" baseline="0">
                  <a:solidFill>
                    <a:srgbClr val="3F3F3F"/>
                  </a:solidFill>
                  <a:latin typeface="Calibri"/>
                  <a:ea typeface="Calibri"/>
                  <a:cs typeface="Calibri"/>
                  <a:sym typeface="Calibri"/>
                </a:rPr>
                <a:t>2</a:t>
              </a:r>
            </a:p>
          </p:txBody>
        </p:sp>
      </p:grpSp>
      <p:sp>
        <p:nvSpPr>
          <p:cNvPr id="315" name="Shape 315"/>
          <p:cNvSpPr/>
          <p:nvPr/>
        </p:nvSpPr>
        <p:spPr>
          <a:xfrm rot="10800000" flipH="1">
            <a:off x="7611678" y="3935617"/>
            <a:ext cx="476706" cy="476706"/>
          </a:xfrm>
          <a:prstGeom prst="ellipse">
            <a:avLst/>
          </a:prstGeom>
          <a:solidFill>
            <a:srgbClr val="FFFFFF"/>
          </a:solidFill>
          <a:ln w="5715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6000" b="1" i="0" u="none" strike="noStrike" cap="none" baseline="0">
              <a:solidFill>
                <a:srgbClr val="7F017F"/>
              </a:solidFill>
              <a:latin typeface="Calibri"/>
              <a:ea typeface="Calibri"/>
              <a:cs typeface="Calibri"/>
              <a:sym typeface="Calibri"/>
            </a:endParaRPr>
          </a:p>
        </p:txBody>
      </p:sp>
      <p:sp>
        <p:nvSpPr>
          <p:cNvPr id="316" name="Shape 316"/>
          <p:cNvSpPr/>
          <p:nvPr/>
        </p:nvSpPr>
        <p:spPr>
          <a:xfrm>
            <a:off x="7675617" y="3902487"/>
            <a:ext cx="288595" cy="49244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600" b="1" i="0" u="none" strike="noStrike" cap="none" baseline="0">
                <a:solidFill>
                  <a:srgbClr val="3F3F3F"/>
                </a:solidFill>
                <a:latin typeface="Calibri"/>
                <a:ea typeface="Calibri"/>
                <a:cs typeface="Calibri"/>
                <a:sym typeface="Calibri"/>
              </a:rPr>
              <a:t>1</a:t>
            </a:r>
          </a:p>
        </p:txBody>
      </p:sp>
      <p:grpSp>
        <p:nvGrpSpPr>
          <p:cNvPr id="317" name="Shape 317"/>
          <p:cNvGrpSpPr/>
          <p:nvPr/>
        </p:nvGrpSpPr>
        <p:grpSpPr>
          <a:xfrm>
            <a:off x="7611678" y="1399107"/>
            <a:ext cx="476706" cy="509837"/>
            <a:chOff x="3583016" y="491849"/>
            <a:chExt cx="476706" cy="509837"/>
          </a:xfrm>
        </p:grpSpPr>
        <p:sp>
          <p:nvSpPr>
            <p:cNvPr id="318" name="Shape 318"/>
            <p:cNvSpPr/>
            <p:nvPr/>
          </p:nvSpPr>
          <p:spPr>
            <a:xfrm rot="10800000" flipH="1">
              <a:off x="3583016" y="524980"/>
              <a:ext cx="476706" cy="476706"/>
            </a:xfrm>
            <a:prstGeom prst="ellipse">
              <a:avLst/>
            </a:prstGeom>
            <a:solidFill>
              <a:srgbClr val="FFFFFF"/>
            </a:solidFill>
            <a:ln w="57150" cap="flat" cmpd="sng">
              <a:solidFill>
                <a:srgbClr val="3F3F3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6000" b="1" i="0" u="none" strike="noStrike" cap="none" baseline="0">
                <a:solidFill>
                  <a:srgbClr val="7F017F"/>
                </a:solidFill>
                <a:latin typeface="Calibri"/>
                <a:ea typeface="Calibri"/>
                <a:cs typeface="Calibri"/>
                <a:sym typeface="Calibri"/>
              </a:endParaRPr>
            </a:p>
          </p:txBody>
        </p:sp>
        <p:sp>
          <p:nvSpPr>
            <p:cNvPr id="319" name="Shape 319"/>
            <p:cNvSpPr/>
            <p:nvPr/>
          </p:nvSpPr>
          <p:spPr>
            <a:xfrm>
              <a:off x="3646946" y="491849"/>
              <a:ext cx="288595" cy="49244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600" b="1" i="0" u="none" strike="noStrike" cap="none" baseline="0">
                  <a:solidFill>
                    <a:srgbClr val="3F3F3F"/>
                  </a:solidFill>
                  <a:latin typeface="Calibri"/>
                  <a:ea typeface="Calibri"/>
                  <a:cs typeface="Calibri"/>
                  <a:sym typeface="Calibri"/>
                </a:rPr>
                <a:t>1</a:t>
              </a:r>
            </a:p>
          </p:txBody>
        </p:sp>
      </p:grpSp>
      <p:sp>
        <p:nvSpPr>
          <p:cNvPr id="320" name="Shape 320"/>
          <p:cNvSpPr txBox="1"/>
          <p:nvPr/>
        </p:nvSpPr>
        <p:spPr>
          <a:xfrm>
            <a:off x="2485712" y="4382133"/>
            <a:ext cx="871271" cy="526270"/>
          </a:xfrm>
          <a:prstGeom prst="rect">
            <a:avLst/>
          </a:prstGeom>
          <a:solidFill>
            <a:srgbClr val="FFFFFF">
              <a:alpha val="88627"/>
            </a:srgbClr>
          </a:solidFill>
          <a:ln>
            <a:noFill/>
          </a:ln>
        </p:spPr>
        <p:txBody>
          <a:bodyPr lIns="36575" tIns="36575" rIns="36575" bIns="36575" anchor="t" anchorCtr="0">
            <a:noAutofit/>
          </a:bodyPr>
          <a:lstStyle/>
          <a:p>
            <a:pPr marL="0" marR="0" lvl="0" indent="0" algn="ctr" rtl="0">
              <a:lnSpc>
                <a:spcPct val="120000"/>
              </a:lnSpc>
              <a:spcBef>
                <a:spcPts val="0"/>
              </a:spcBef>
              <a:spcAft>
                <a:spcPts val="600"/>
              </a:spcAft>
              <a:buSzPct val="25000"/>
              <a:buNone/>
            </a:pPr>
            <a:r>
              <a:rPr lang="en-US" sz="1800" b="1" i="0" u="none" strike="noStrike" cap="none" baseline="0">
                <a:solidFill>
                  <a:srgbClr val="7F017F"/>
                </a:solidFill>
                <a:latin typeface="Calibri"/>
                <a:ea typeface="Calibri"/>
                <a:cs typeface="Calibri"/>
                <a:sym typeface="Calibri"/>
              </a:rPr>
              <a:t>2014</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Shape 326"/>
          <p:cNvPicPr preferRelativeResize="0"/>
          <p:nvPr/>
        </p:nvPicPr>
        <p:blipFill rotWithShape="1">
          <a:blip r:embed="rId3">
            <a:alphaModFix/>
          </a:blip>
          <a:srcRect/>
          <a:stretch/>
        </p:blipFill>
        <p:spPr>
          <a:xfrm>
            <a:off x="0" y="1"/>
            <a:ext cx="9166282" cy="5154638"/>
          </a:xfrm>
          <a:prstGeom prst="rect">
            <a:avLst/>
          </a:prstGeom>
          <a:noFill/>
          <a:ln>
            <a:noFill/>
          </a:ln>
        </p:spPr>
      </p:pic>
      <p:sp>
        <p:nvSpPr>
          <p:cNvPr id="327" name="Shape 327"/>
          <p:cNvSpPr/>
          <p:nvPr/>
        </p:nvSpPr>
        <p:spPr>
          <a:xfrm rot="-1198074">
            <a:off x="6889108" y="3112254"/>
            <a:ext cx="883394" cy="332560"/>
          </a:xfrm>
          <a:prstGeom prst="leftArrow">
            <a:avLst>
              <a:gd name="adj1" fmla="val 50000"/>
              <a:gd name="adj2" fmla="val 50000"/>
            </a:avLst>
          </a:prstGeom>
          <a:solidFill>
            <a:srgbClr val="FF6600"/>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2000" b="0" i="0" u="none" strike="noStrike" cap="none" baseline="0">
              <a:solidFill>
                <a:srgbClr val="7F017F"/>
              </a:solidFill>
              <a:latin typeface="Calibri"/>
              <a:ea typeface="Calibri"/>
              <a:cs typeface="Calibri"/>
              <a:sym typeface="Calibri"/>
            </a:endParaRPr>
          </a:p>
        </p:txBody>
      </p:sp>
      <p:sp>
        <p:nvSpPr>
          <p:cNvPr id="328" name="Shape 328"/>
          <p:cNvSpPr/>
          <p:nvPr/>
        </p:nvSpPr>
        <p:spPr>
          <a:xfrm>
            <a:off x="316183" y="463789"/>
            <a:ext cx="3320041" cy="1233998"/>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29" name="Shape 329"/>
          <p:cNvSpPr/>
          <p:nvPr/>
        </p:nvSpPr>
        <p:spPr>
          <a:xfrm>
            <a:off x="470333" y="574323"/>
            <a:ext cx="4156902"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rgbClr val="FFFFFF"/>
                </a:solidFill>
                <a:latin typeface="Trebuchet MS"/>
                <a:ea typeface="Trebuchet MS"/>
                <a:cs typeface="Trebuchet MS"/>
                <a:sym typeface="Trebuchet MS"/>
              </a:rPr>
              <a:t>Where</a:t>
            </a:r>
            <a:r>
              <a:rPr lang="en-US" sz="2600" b="1" i="0" u="none" strike="noStrike" cap="none" baseline="0">
                <a:solidFill>
                  <a:srgbClr val="FFFFFF"/>
                </a:solidFill>
                <a:latin typeface="Trebuchet MS"/>
                <a:ea typeface="Trebuchet MS"/>
                <a:cs typeface="Trebuchet MS"/>
                <a:sym typeface="Trebuchet MS"/>
              </a:rPr>
              <a:t> </a:t>
            </a:r>
            <a:r>
              <a:rPr lang="en-US" sz="2400" b="0" i="0" u="none" strike="noStrike" cap="none" baseline="0">
                <a:solidFill>
                  <a:srgbClr val="FFFFFF"/>
                </a:solidFill>
                <a:latin typeface="Trebuchet MS"/>
                <a:ea typeface="Trebuchet MS"/>
                <a:cs typeface="Trebuchet MS"/>
                <a:sym typeface="Trebuchet MS"/>
              </a:rPr>
              <a:t>do you </a:t>
            </a:r>
          </a:p>
          <a:p>
            <a:pPr marL="0" marR="0" lvl="0" indent="0" algn="l" rtl="0">
              <a:spcBef>
                <a:spcPts val="0"/>
              </a:spcBef>
              <a:buSzPct val="25000"/>
              <a:buNone/>
            </a:pPr>
            <a:r>
              <a:rPr lang="en-US" sz="2400" b="0" i="0" u="none" strike="noStrike" cap="none" baseline="0">
                <a:solidFill>
                  <a:srgbClr val="FFFFFF"/>
                </a:solidFill>
                <a:latin typeface="Trebuchet MS"/>
                <a:ea typeface="Trebuchet MS"/>
                <a:cs typeface="Trebuchet MS"/>
                <a:sym typeface="Trebuchet MS"/>
              </a:rPr>
              <a:t>check for pests?</a:t>
            </a:r>
          </a:p>
        </p:txBody>
      </p:sp>
      <p:sp>
        <p:nvSpPr>
          <p:cNvPr id="330" name="Shape 330"/>
          <p:cNvSpPr/>
          <p:nvPr/>
        </p:nvSpPr>
        <p:spPr>
          <a:xfrm>
            <a:off x="-4706" y="463789"/>
            <a:ext cx="230030" cy="1234002"/>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rotWithShape="1">
          <a:blip r:embed="rId3">
            <a:alphaModFix/>
          </a:blip>
          <a:srcRect t="8052" b="7093"/>
          <a:stretch/>
        </p:blipFill>
        <p:spPr>
          <a:xfrm>
            <a:off x="13" y="17"/>
            <a:ext cx="9143999" cy="5143499"/>
          </a:xfrm>
          <a:prstGeom prst="rect">
            <a:avLst/>
          </a:prstGeom>
          <a:noFill/>
          <a:ln>
            <a:noFill/>
          </a:ln>
        </p:spPr>
      </p:pic>
      <p:sp>
        <p:nvSpPr>
          <p:cNvPr id="337" name="Shape 337"/>
          <p:cNvSpPr/>
          <p:nvPr/>
        </p:nvSpPr>
        <p:spPr>
          <a:xfrm>
            <a:off x="316208" y="463800"/>
            <a:ext cx="3917399" cy="1233900"/>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38" name="Shape 338"/>
          <p:cNvSpPr/>
          <p:nvPr/>
        </p:nvSpPr>
        <p:spPr>
          <a:xfrm>
            <a:off x="470342" y="574323"/>
            <a:ext cx="4156799" cy="923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000" b="1" i="0" u="none" strike="noStrike" cap="none" baseline="0">
                <a:solidFill>
                  <a:srgbClr val="FFFFFF"/>
                </a:solidFill>
                <a:latin typeface="Trebuchet MS"/>
                <a:ea typeface="Trebuchet MS"/>
                <a:cs typeface="Trebuchet MS"/>
                <a:sym typeface="Trebuchet MS"/>
              </a:rPr>
              <a:t>Where</a:t>
            </a:r>
            <a:r>
              <a:rPr lang="en-US" sz="2600" b="1" i="0" u="none" strike="noStrike" cap="none" baseline="0">
                <a:solidFill>
                  <a:srgbClr val="FFFFFF"/>
                </a:solidFill>
                <a:latin typeface="Trebuchet MS"/>
                <a:ea typeface="Trebuchet MS"/>
                <a:cs typeface="Trebuchet MS"/>
                <a:sym typeface="Trebuchet MS"/>
              </a:rPr>
              <a:t> </a:t>
            </a:r>
            <a:r>
              <a:rPr lang="en-US" sz="2400" b="0" i="0" u="none" strike="noStrike" cap="none" baseline="0">
                <a:solidFill>
                  <a:srgbClr val="FFFFFF"/>
                </a:solidFill>
                <a:latin typeface="Trebuchet MS"/>
                <a:ea typeface="Trebuchet MS"/>
                <a:cs typeface="Trebuchet MS"/>
                <a:sym typeface="Trebuchet MS"/>
              </a:rPr>
              <a:t>do you </a:t>
            </a:r>
          </a:p>
          <a:p>
            <a:pPr marL="0" marR="0" lvl="0" indent="0" algn="l" rtl="0">
              <a:spcBef>
                <a:spcPts val="0"/>
              </a:spcBef>
              <a:buSzPct val="25000"/>
              <a:buNone/>
            </a:pPr>
            <a:r>
              <a:rPr lang="en-US" sz="2400" b="0" i="0" u="none" strike="noStrike" cap="none" baseline="0">
                <a:solidFill>
                  <a:srgbClr val="FFFFFF"/>
                </a:solidFill>
                <a:latin typeface="Trebuchet MS"/>
                <a:ea typeface="Trebuchet MS"/>
                <a:cs typeface="Trebuchet MS"/>
                <a:sym typeface="Trebuchet MS"/>
              </a:rPr>
              <a:t>check for </a:t>
            </a:r>
            <a:r>
              <a:rPr lang="en-US" sz="2400">
                <a:solidFill>
                  <a:srgbClr val="FFFFFF"/>
                </a:solidFill>
                <a:latin typeface="Trebuchet MS"/>
                <a:ea typeface="Trebuchet MS"/>
                <a:cs typeface="Trebuchet MS"/>
                <a:sym typeface="Trebuchet MS"/>
              </a:rPr>
              <a:t>irrigation leaks?</a:t>
            </a:r>
          </a:p>
        </p:txBody>
      </p:sp>
      <p:sp>
        <p:nvSpPr>
          <p:cNvPr id="339" name="Shape 339"/>
          <p:cNvSpPr/>
          <p:nvPr/>
        </p:nvSpPr>
        <p:spPr>
          <a:xfrm>
            <a:off x="-4706" y="463789"/>
            <a:ext cx="230100" cy="1233900"/>
          </a:xfrm>
          <a:prstGeom prst="rect">
            <a:avLst/>
          </a:prstGeom>
          <a:solidFill>
            <a:srgbClr val="7F017F">
              <a:alpha val="9098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grpSp>
        <p:nvGrpSpPr>
          <p:cNvPr id="2" name="Group 1"/>
          <p:cNvGrpSpPr/>
          <p:nvPr/>
        </p:nvGrpSpPr>
        <p:grpSpPr>
          <a:xfrm>
            <a:off x="4510958" y="1084730"/>
            <a:ext cx="1915849" cy="2327245"/>
            <a:chOff x="4510958" y="1084730"/>
            <a:chExt cx="1915849" cy="2327245"/>
          </a:xfrm>
        </p:grpSpPr>
        <p:pic>
          <p:nvPicPr>
            <p:cNvPr id="340" name="Shape 340"/>
            <p:cNvPicPr preferRelativeResize="0"/>
            <p:nvPr/>
          </p:nvPicPr>
          <p:blipFill>
            <a:blip r:embed="rId4">
              <a:alphaModFix/>
            </a:blip>
            <a:stretch>
              <a:fillRect/>
            </a:stretch>
          </p:blipFill>
          <p:spPr>
            <a:xfrm>
              <a:off x="4510958" y="1455375"/>
              <a:ext cx="1915849" cy="1956600"/>
            </a:xfrm>
            <a:prstGeom prst="rect">
              <a:avLst/>
            </a:prstGeom>
            <a:noFill/>
            <a:ln w="9525" cap="flat" cmpd="sng">
              <a:solidFill>
                <a:srgbClr val="000000"/>
              </a:solidFill>
              <a:prstDash val="solid"/>
              <a:round/>
              <a:headEnd type="none" w="med" len="med"/>
              <a:tailEnd type="none" w="med" len="med"/>
            </a:ln>
          </p:spPr>
        </p:pic>
        <p:sp>
          <p:nvSpPr>
            <p:cNvPr id="343" name="Shape 343"/>
            <p:cNvSpPr txBox="1"/>
            <p:nvPr/>
          </p:nvSpPr>
          <p:spPr>
            <a:xfrm>
              <a:off x="5033283" y="1084730"/>
              <a:ext cx="871199" cy="357599"/>
            </a:xfrm>
            <a:prstGeom prst="rect">
              <a:avLst/>
            </a:prstGeom>
            <a:solidFill>
              <a:srgbClr val="FFFFFF">
                <a:alpha val="88630"/>
              </a:srgbClr>
            </a:solidFill>
            <a:ln>
              <a:noFill/>
            </a:ln>
          </p:spPr>
          <p:txBody>
            <a:bodyPr lIns="36575" tIns="36575" rIns="36575" bIns="36575" anchor="t" anchorCtr="0">
              <a:noAutofit/>
            </a:bodyPr>
            <a:lstStyle/>
            <a:p>
              <a:pPr marL="0" marR="0" lvl="0" indent="0" algn="ctr" rtl="0">
                <a:lnSpc>
                  <a:spcPct val="120000"/>
                </a:lnSpc>
                <a:spcBef>
                  <a:spcPts val="0"/>
                </a:spcBef>
                <a:spcAft>
                  <a:spcPts val="600"/>
                </a:spcAft>
                <a:buSzPct val="25000"/>
                <a:buNone/>
              </a:pPr>
              <a:r>
                <a:rPr lang="en-US" sz="1800" b="1" dirty="0">
                  <a:solidFill>
                    <a:srgbClr val="7F017F"/>
                  </a:solidFill>
                  <a:latin typeface="Calibri"/>
                  <a:ea typeface="Calibri"/>
                  <a:cs typeface="Calibri"/>
                  <a:sym typeface="Calibri"/>
                </a:rPr>
                <a:t>Week A</a:t>
              </a:r>
            </a:p>
          </p:txBody>
        </p:sp>
      </p:grpSp>
      <p:grpSp>
        <p:nvGrpSpPr>
          <p:cNvPr id="3" name="Group 2"/>
          <p:cNvGrpSpPr/>
          <p:nvPr/>
        </p:nvGrpSpPr>
        <p:grpSpPr>
          <a:xfrm>
            <a:off x="3178675" y="1733550"/>
            <a:ext cx="1875058" cy="2325750"/>
            <a:chOff x="3178675" y="1733550"/>
            <a:chExt cx="1875058" cy="2325750"/>
          </a:xfrm>
        </p:grpSpPr>
        <p:pic>
          <p:nvPicPr>
            <p:cNvPr id="341" name="Shape 341"/>
            <p:cNvPicPr preferRelativeResize="0"/>
            <p:nvPr/>
          </p:nvPicPr>
          <p:blipFill>
            <a:blip r:embed="rId5">
              <a:alphaModFix/>
            </a:blip>
            <a:stretch>
              <a:fillRect/>
            </a:stretch>
          </p:blipFill>
          <p:spPr>
            <a:xfrm>
              <a:off x="3178675" y="2102700"/>
              <a:ext cx="1875058" cy="1956600"/>
            </a:xfrm>
            <a:prstGeom prst="rect">
              <a:avLst/>
            </a:prstGeom>
            <a:noFill/>
            <a:ln w="9525" cap="flat" cmpd="sng">
              <a:solidFill>
                <a:srgbClr val="000000"/>
              </a:solidFill>
              <a:prstDash val="solid"/>
              <a:round/>
              <a:headEnd type="none" w="med" len="med"/>
              <a:tailEnd type="none" w="med" len="med"/>
            </a:ln>
          </p:spPr>
        </p:pic>
        <p:sp>
          <p:nvSpPr>
            <p:cNvPr id="344" name="Shape 344"/>
            <p:cNvSpPr txBox="1"/>
            <p:nvPr/>
          </p:nvSpPr>
          <p:spPr>
            <a:xfrm>
              <a:off x="3680605" y="1733550"/>
              <a:ext cx="871199" cy="357599"/>
            </a:xfrm>
            <a:prstGeom prst="rect">
              <a:avLst/>
            </a:prstGeom>
            <a:solidFill>
              <a:srgbClr val="FFFFFF">
                <a:alpha val="88630"/>
              </a:srgbClr>
            </a:solidFill>
            <a:ln>
              <a:noFill/>
            </a:ln>
          </p:spPr>
          <p:txBody>
            <a:bodyPr lIns="36575" tIns="36575" rIns="36575" bIns="36575" anchor="t" anchorCtr="0">
              <a:noAutofit/>
            </a:bodyPr>
            <a:lstStyle/>
            <a:p>
              <a:pPr marL="0" marR="0" lvl="0" indent="0" algn="ctr" rtl="0">
                <a:lnSpc>
                  <a:spcPct val="120000"/>
                </a:lnSpc>
                <a:spcBef>
                  <a:spcPts val="0"/>
                </a:spcBef>
                <a:spcAft>
                  <a:spcPts val="600"/>
                </a:spcAft>
                <a:buSzPct val="25000"/>
                <a:buNone/>
              </a:pPr>
              <a:r>
                <a:rPr lang="en-US" sz="1800" b="1" dirty="0">
                  <a:solidFill>
                    <a:srgbClr val="7F017F"/>
                  </a:solidFill>
                  <a:latin typeface="Calibri"/>
                  <a:ea typeface="Calibri"/>
                  <a:cs typeface="Calibri"/>
                  <a:sym typeface="Calibri"/>
                </a:rPr>
                <a:t>Week B</a:t>
              </a:r>
            </a:p>
          </p:txBody>
        </p:sp>
      </p:grpSp>
      <p:grpSp>
        <p:nvGrpSpPr>
          <p:cNvPr id="4" name="Group 3"/>
          <p:cNvGrpSpPr/>
          <p:nvPr/>
        </p:nvGrpSpPr>
        <p:grpSpPr>
          <a:xfrm>
            <a:off x="1661123" y="2461820"/>
            <a:ext cx="1915849" cy="2397153"/>
            <a:chOff x="1661123" y="2461820"/>
            <a:chExt cx="1915849" cy="2397153"/>
          </a:xfrm>
        </p:grpSpPr>
        <p:pic>
          <p:nvPicPr>
            <p:cNvPr id="342" name="Shape 342"/>
            <p:cNvPicPr preferRelativeResize="0"/>
            <p:nvPr/>
          </p:nvPicPr>
          <p:blipFill>
            <a:blip r:embed="rId6">
              <a:alphaModFix/>
            </a:blip>
            <a:stretch>
              <a:fillRect/>
            </a:stretch>
          </p:blipFill>
          <p:spPr>
            <a:xfrm>
              <a:off x="1661123" y="2830425"/>
              <a:ext cx="1915849" cy="2028548"/>
            </a:xfrm>
            <a:prstGeom prst="rect">
              <a:avLst/>
            </a:prstGeom>
            <a:noFill/>
            <a:ln w="9525" cap="flat" cmpd="sng">
              <a:solidFill>
                <a:srgbClr val="000000"/>
              </a:solidFill>
              <a:prstDash val="solid"/>
              <a:round/>
              <a:headEnd type="none" w="med" len="med"/>
              <a:tailEnd type="none" w="med" len="med"/>
            </a:ln>
          </p:spPr>
        </p:pic>
        <p:sp>
          <p:nvSpPr>
            <p:cNvPr id="345" name="Shape 345"/>
            <p:cNvSpPr txBox="1"/>
            <p:nvPr/>
          </p:nvSpPr>
          <p:spPr>
            <a:xfrm>
              <a:off x="2183448" y="2461820"/>
              <a:ext cx="871199" cy="357599"/>
            </a:xfrm>
            <a:prstGeom prst="rect">
              <a:avLst/>
            </a:prstGeom>
            <a:solidFill>
              <a:srgbClr val="FFFFFF">
                <a:alpha val="88630"/>
              </a:srgbClr>
            </a:solidFill>
            <a:ln>
              <a:noFill/>
            </a:ln>
          </p:spPr>
          <p:txBody>
            <a:bodyPr lIns="36575" tIns="36575" rIns="36575" bIns="36575" anchor="t" anchorCtr="0">
              <a:noAutofit/>
            </a:bodyPr>
            <a:lstStyle/>
            <a:p>
              <a:pPr marL="0" marR="0" lvl="0" indent="0" algn="ctr" rtl="0">
                <a:lnSpc>
                  <a:spcPct val="120000"/>
                </a:lnSpc>
                <a:spcBef>
                  <a:spcPts val="0"/>
                </a:spcBef>
                <a:spcAft>
                  <a:spcPts val="600"/>
                </a:spcAft>
                <a:buSzPct val="25000"/>
                <a:buNone/>
              </a:pPr>
              <a:r>
                <a:rPr lang="en-US" sz="1800" b="1" dirty="0">
                  <a:solidFill>
                    <a:srgbClr val="7F017F"/>
                  </a:solidFill>
                  <a:latin typeface="Calibri"/>
                  <a:ea typeface="Calibri"/>
                  <a:cs typeface="Calibri"/>
                  <a:sym typeface="Calibri"/>
                </a:rPr>
                <a:t>Week C</a:t>
              </a: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Working at TerrAvion</a:t>
            </a:r>
            <a:endParaRPr lang="en-US" sz="2000" b="1" dirty="0">
              <a:solidFill>
                <a:schemeClr val="tx1"/>
              </a:solidFill>
            </a:endParaRPr>
          </a:p>
        </p:txBody>
      </p:sp>
      <p:sp>
        <p:nvSpPr>
          <p:cNvPr id="8" name="Content Placeholder 7"/>
          <p:cNvSpPr>
            <a:spLocks noGrp="1"/>
          </p:cNvSpPr>
          <p:nvPr>
            <p:ph sz="quarter" idx="1"/>
          </p:nvPr>
        </p:nvSpPr>
        <p:spPr/>
        <p:txBody>
          <a:bodyPr>
            <a:normAutofit lnSpcReduction="10000"/>
          </a:bodyPr>
          <a:lstStyle/>
          <a:p>
            <a:r>
              <a:rPr lang="en-US" sz="2400" dirty="0" smtClean="0"/>
              <a:t>Agriculture</a:t>
            </a:r>
          </a:p>
          <a:p>
            <a:r>
              <a:rPr lang="en-US" sz="2400" dirty="0" smtClean="0"/>
              <a:t>Viticulture</a:t>
            </a:r>
          </a:p>
          <a:p>
            <a:r>
              <a:rPr lang="en-US" sz="2400" dirty="0" smtClean="0"/>
              <a:t>Mathematics</a:t>
            </a:r>
          </a:p>
          <a:p>
            <a:r>
              <a:rPr lang="en-US" sz="2400" dirty="0" smtClean="0"/>
              <a:t>Aviation</a:t>
            </a:r>
          </a:p>
          <a:p>
            <a:r>
              <a:rPr lang="en-US" sz="2400" dirty="0" smtClean="0"/>
              <a:t>Remote Sensing</a:t>
            </a:r>
          </a:p>
          <a:p>
            <a:r>
              <a:rPr lang="en-US" sz="2400" dirty="0" smtClean="0"/>
              <a:t>GIS (geographic information systems</a:t>
            </a:r>
            <a:r>
              <a:rPr lang="en-US" sz="2400" dirty="0" smtClean="0"/>
              <a:t>)</a:t>
            </a:r>
          </a:p>
          <a:p>
            <a:r>
              <a:rPr lang="en-US" sz="2400" dirty="0"/>
              <a:t>Web </a:t>
            </a:r>
            <a:r>
              <a:rPr lang="en-US" sz="2400" dirty="0" smtClean="0"/>
              <a:t>Development</a:t>
            </a:r>
            <a:endParaRPr lang="en-US" sz="2400" dirty="0"/>
          </a:p>
          <a:p>
            <a:endParaRPr lang="en-US" sz="2400" dirty="0" smtClean="0"/>
          </a:p>
        </p:txBody>
      </p:sp>
      <p:sp>
        <p:nvSpPr>
          <p:cNvPr id="9" name="Content Placeholder 8"/>
          <p:cNvSpPr>
            <a:spLocks noGrp="1"/>
          </p:cNvSpPr>
          <p:nvPr>
            <p:ph sz="quarter" idx="2"/>
          </p:nvPr>
        </p:nvSpPr>
        <p:spPr/>
        <p:txBody>
          <a:bodyPr>
            <a:normAutofit lnSpcReduction="10000"/>
          </a:bodyPr>
          <a:lstStyle/>
          <a:p>
            <a:r>
              <a:rPr lang="en-US" sz="2400" dirty="0" smtClean="0"/>
              <a:t>Sensor Calibration</a:t>
            </a:r>
          </a:p>
          <a:p>
            <a:r>
              <a:rPr lang="en-US" sz="2400" dirty="0"/>
              <a:t>Optics and </a:t>
            </a:r>
            <a:r>
              <a:rPr lang="en-US" sz="2400" dirty="0" smtClean="0"/>
              <a:t>Imaging</a:t>
            </a:r>
            <a:endParaRPr lang="en-US" sz="2400" dirty="0"/>
          </a:p>
          <a:p>
            <a:r>
              <a:rPr lang="en-US" sz="2400" dirty="0" smtClean="0"/>
              <a:t>Image </a:t>
            </a:r>
            <a:r>
              <a:rPr lang="en-US" sz="2400" dirty="0" smtClean="0"/>
              <a:t>Processing/ Computer Vision</a:t>
            </a:r>
            <a:endParaRPr lang="en-US" sz="2400" dirty="0"/>
          </a:p>
          <a:p>
            <a:r>
              <a:rPr lang="en-US" sz="2400" dirty="0"/>
              <a:t>Machine Learning</a:t>
            </a:r>
          </a:p>
          <a:p>
            <a:r>
              <a:rPr lang="en-US" sz="2400" dirty="0" smtClean="0"/>
              <a:t>Systems </a:t>
            </a:r>
            <a:r>
              <a:rPr lang="en-US" sz="2400" dirty="0"/>
              <a:t>Engineering</a:t>
            </a:r>
          </a:p>
          <a:p>
            <a:r>
              <a:rPr lang="en-US" sz="2400" dirty="0"/>
              <a:t>Mechanical </a:t>
            </a:r>
            <a:r>
              <a:rPr lang="en-US" sz="2400" dirty="0" smtClean="0"/>
              <a:t>Engineering</a:t>
            </a:r>
            <a:endParaRPr lang="en-US" sz="2400" dirty="0"/>
          </a:p>
        </p:txBody>
      </p:sp>
    </p:spTree>
    <p:extLst>
      <p:ext uri="{BB962C8B-B14F-4D97-AF65-F5344CB8AC3E}">
        <p14:creationId xmlns:p14="http://schemas.microsoft.com/office/powerpoint/2010/main" val="212925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56" y="38100"/>
            <a:ext cx="7024744" cy="857250"/>
          </a:xfrm>
        </p:spPr>
        <p:txBody>
          <a:bodyPr/>
          <a:lstStyle/>
          <a:p>
            <a:r>
              <a:rPr lang="en-US" sz="2000" b="1" dirty="0" smtClean="0">
                <a:solidFill>
                  <a:schemeClr val="tx1"/>
                </a:solidFill>
              </a:rPr>
              <a:t>Agriculture: Then and Now</a:t>
            </a:r>
            <a:endParaRPr lang="en-US" sz="2000" b="1" dirty="0">
              <a:solidFill>
                <a:schemeClr val="tx1"/>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 r="21773" b="1000"/>
          <a:stretch/>
        </p:blipFill>
        <p:spPr>
          <a:xfrm>
            <a:off x="4876800" y="1276350"/>
            <a:ext cx="3657600" cy="370332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2523"/>
          <a:stretch/>
        </p:blipFill>
        <p:spPr>
          <a:xfrm>
            <a:off x="609600" y="1276350"/>
            <a:ext cx="3251200" cy="3657600"/>
          </a:xfrm>
          <a:prstGeom prst="rect">
            <a:avLst/>
          </a:prstGeom>
        </p:spPr>
      </p:pic>
    </p:spTree>
    <p:extLst>
      <p:ext uri="{BB962C8B-B14F-4D97-AF65-F5344CB8AC3E}">
        <p14:creationId xmlns:p14="http://schemas.microsoft.com/office/powerpoint/2010/main" val="22709381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rPr>
              <a:t>GIS (Geographic Information System)</a:t>
            </a:r>
            <a:endParaRPr lang="en-US" sz="2400" b="1" dirty="0">
              <a:solidFill>
                <a:schemeClr val="tx1"/>
              </a:solidFill>
            </a:endParaRPr>
          </a:p>
        </p:txBody>
      </p:sp>
      <p:sp>
        <p:nvSpPr>
          <p:cNvPr id="8" name="Content Placeholder 7"/>
          <p:cNvSpPr>
            <a:spLocks noGrp="1"/>
          </p:cNvSpPr>
          <p:nvPr>
            <p:ph sz="quarter" idx="1"/>
          </p:nvPr>
        </p:nvSpPr>
        <p:spPr/>
        <p:txBody>
          <a:bodyPr>
            <a:normAutofit lnSpcReduction="10000"/>
          </a:bodyPr>
          <a:lstStyle/>
          <a:p>
            <a:r>
              <a:rPr lang="en-US" dirty="0" smtClean="0"/>
              <a:t>Visualize and analyze data</a:t>
            </a:r>
          </a:p>
          <a:p>
            <a:r>
              <a:rPr lang="en-US" dirty="0" smtClean="0"/>
              <a:t>Tools:</a:t>
            </a:r>
          </a:p>
          <a:p>
            <a:pPr lvl="1"/>
            <a:r>
              <a:rPr lang="en-US" dirty="0" smtClean="0"/>
              <a:t>Google Earth</a:t>
            </a:r>
          </a:p>
          <a:p>
            <a:pPr lvl="1"/>
            <a:r>
              <a:rPr lang="en-US" dirty="0" smtClean="0"/>
              <a:t>ArcGIS</a:t>
            </a:r>
          </a:p>
          <a:p>
            <a:pPr lvl="1"/>
            <a:r>
              <a:rPr lang="en-US" dirty="0" smtClean="0"/>
              <a:t>QGIS</a:t>
            </a:r>
          </a:p>
          <a:p>
            <a:r>
              <a:rPr lang="en-US" dirty="0" smtClean="0"/>
              <a:t>Cholera outbreak GIS example:</a:t>
            </a:r>
            <a:r>
              <a:rPr lang="en-US" dirty="0"/>
              <a:t/>
            </a:r>
            <a:br>
              <a:rPr lang="en-US" dirty="0"/>
            </a:br>
            <a:r>
              <a:rPr lang="en-US" dirty="0">
                <a:hlinkClick r:id="rId3"/>
              </a:rPr>
              <a:t>http://cariseterravion.github.io/nylf-2015</a:t>
            </a:r>
            <a:r>
              <a:rPr lang="en-US" dirty="0" smtClean="0">
                <a:hlinkClick r:id="rId3"/>
              </a:rPr>
              <a:t>/</a:t>
            </a:r>
            <a:endParaRPr lang="en-US" dirty="0"/>
          </a:p>
        </p:txBody>
      </p:sp>
    </p:spTree>
    <p:extLst>
      <p:ext uri="{BB962C8B-B14F-4D97-AF65-F5344CB8AC3E}">
        <p14:creationId xmlns:p14="http://schemas.microsoft.com/office/powerpoint/2010/main" val="64752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rotWithShape="1">
          <a:blip r:embed="rId3">
            <a:alphaModFix/>
          </a:blip>
          <a:srcRect/>
          <a:stretch/>
        </p:blipFill>
        <p:spPr>
          <a:xfrm>
            <a:off x="-35442" y="-14177"/>
            <a:ext cx="9179441" cy="5157676"/>
          </a:xfrm>
          <a:prstGeom prst="rect">
            <a:avLst/>
          </a:prstGeom>
          <a:noFill/>
          <a:ln>
            <a:noFill/>
          </a:ln>
        </p:spPr>
      </p:pic>
      <p:pic>
        <p:nvPicPr>
          <p:cNvPr id="352" name="Shape 352"/>
          <p:cNvPicPr preferRelativeResize="0"/>
          <p:nvPr/>
        </p:nvPicPr>
        <p:blipFill rotWithShape="1">
          <a:blip r:embed="rId4">
            <a:alphaModFix/>
          </a:blip>
          <a:srcRect/>
          <a:stretch/>
        </p:blipFill>
        <p:spPr>
          <a:xfrm>
            <a:off x="7600095" y="538491"/>
            <a:ext cx="1148130" cy="1252956"/>
          </a:xfrm>
          <a:prstGeom prst="rect">
            <a:avLst/>
          </a:prstGeom>
          <a:noFill/>
          <a:ln>
            <a:noFill/>
          </a:ln>
        </p:spPr>
      </p:pic>
      <p:sp>
        <p:nvSpPr>
          <p:cNvPr id="353" name="Shape 353"/>
          <p:cNvSpPr txBox="1"/>
          <p:nvPr/>
        </p:nvSpPr>
        <p:spPr>
          <a:xfrm>
            <a:off x="5348874" y="3867151"/>
            <a:ext cx="3420900" cy="995516"/>
          </a:xfrm>
          <a:prstGeom prst="rect">
            <a:avLst/>
          </a:prstGeom>
          <a:noFill/>
          <a:ln>
            <a:noFill/>
          </a:ln>
        </p:spPr>
        <p:txBody>
          <a:bodyPr lIns="91425" tIns="45700" rIns="91425" bIns="45700" anchor="t" anchorCtr="0">
            <a:noAutofit/>
          </a:bodyPr>
          <a:lstStyle/>
          <a:p>
            <a:pPr marL="0" marR="0" lvl="0" indent="0" algn="r" rtl="0">
              <a:lnSpc>
                <a:spcPct val="120000"/>
              </a:lnSpc>
              <a:spcBef>
                <a:spcPts val="0"/>
              </a:spcBef>
              <a:buSzPct val="25000"/>
              <a:buNone/>
            </a:pPr>
            <a:r>
              <a:rPr lang="en-US" sz="1600" b="1" dirty="0" err="1" smtClean="0">
                <a:solidFill>
                  <a:schemeClr val="lt1"/>
                </a:solidFill>
              </a:rPr>
              <a:t>Carise</a:t>
            </a:r>
            <a:r>
              <a:rPr lang="en-US" sz="1600" b="1" dirty="0" smtClean="0">
                <a:solidFill>
                  <a:schemeClr val="lt1"/>
                </a:solidFill>
              </a:rPr>
              <a:t> Fernandez</a:t>
            </a:r>
            <a:endParaRPr lang="en-US" sz="1600" b="1" dirty="0">
              <a:solidFill>
                <a:schemeClr val="lt1"/>
              </a:solidFill>
            </a:endParaRPr>
          </a:p>
          <a:p>
            <a:pPr marL="0" marR="0" lvl="0" indent="0" algn="r" rtl="0">
              <a:lnSpc>
                <a:spcPct val="120000"/>
              </a:lnSpc>
              <a:spcBef>
                <a:spcPts val="0"/>
              </a:spcBef>
              <a:buSzPct val="25000"/>
              <a:buNone/>
            </a:pPr>
            <a:r>
              <a:rPr lang="en-US" sz="1600" dirty="0" smtClean="0">
                <a:solidFill>
                  <a:schemeClr val="lt1"/>
                </a:solidFill>
              </a:rPr>
              <a:t>carise@terravion.com</a:t>
            </a:r>
          </a:p>
          <a:p>
            <a:pPr marL="0" marR="0" lvl="0" indent="0" algn="r" rtl="0">
              <a:lnSpc>
                <a:spcPct val="120000"/>
              </a:lnSpc>
              <a:spcBef>
                <a:spcPts val="0"/>
              </a:spcBef>
              <a:buSzPct val="25000"/>
              <a:buNone/>
            </a:pPr>
            <a:r>
              <a:rPr lang="en-US" sz="1600" dirty="0" smtClean="0">
                <a:solidFill>
                  <a:schemeClr val="lt1"/>
                </a:solidFill>
              </a:rPr>
              <a:t>Software </a:t>
            </a:r>
            <a:r>
              <a:rPr lang="en-US" sz="1600" dirty="0" smtClean="0">
                <a:solidFill>
                  <a:schemeClr val="lt1"/>
                </a:solidFill>
              </a:rPr>
              <a:t>Engineer</a:t>
            </a:r>
            <a:r>
              <a:rPr lang="en-US" sz="1600" dirty="0">
                <a:solidFill>
                  <a:schemeClr val="lt1"/>
                </a:solidFill>
              </a:rPr>
              <a:t>, </a:t>
            </a:r>
            <a:r>
              <a:rPr lang="en-US" sz="1600" b="0" i="0" u="none" strike="noStrike" cap="none" baseline="0" dirty="0">
                <a:solidFill>
                  <a:schemeClr val="lt1"/>
                </a:solidFill>
                <a:latin typeface="Arial"/>
                <a:ea typeface="Arial"/>
                <a:cs typeface="Arial"/>
                <a:sym typeface="Arial"/>
              </a:rPr>
              <a:t>TerrAvion</a:t>
            </a:r>
          </a:p>
        </p:txBody>
      </p:sp>
      <p:sp>
        <p:nvSpPr>
          <p:cNvPr id="354" name="Shape 354"/>
          <p:cNvSpPr/>
          <p:nvPr/>
        </p:nvSpPr>
        <p:spPr>
          <a:xfrm>
            <a:off x="5939876" y="2181125"/>
            <a:ext cx="2815663" cy="644091"/>
          </a:xfrm>
          <a:prstGeom prst="rect">
            <a:avLst/>
          </a:prstGeom>
          <a:solidFill>
            <a:srgbClr val="119C49">
              <a:alpha val="7372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355" name="Shape 355"/>
          <p:cNvSpPr txBox="1"/>
          <p:nvPr/>
        </p:nvSpPr>
        <p:spPr>
          <a:xfrm>
            <a:off x="6059398" y="2211025"/>
            <a:ext cx="2561666" cy="569387"/>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3100" b="1" i="0" u="none" strike="noStrike" cap="none" baseline="0">
                <a:solidFill>
                  <a:schemeClr val="lt1"/>
                </a:solidFill>
                <a:latin typeface="Trebuchet MS"/>
                <a:ea typeface="Trebuchet MS"/>
                <a:cs typeface="Trebuchet MS"/>
                <a:sym typeface="Trebuchet MS"/>
              </a:rPr>
              <a:t>QUESTIONS?</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References</a:t>
            </a:r>
            <a:endParaRPr lang="en-US" sz="2000" b="1" dirty="0">
              <a:solidFill>
                <a:schemeClr val="tx1"/>
              </a:solidFill>
            </a:endParaRPr>
          </a:p>
        </p:txBody>
      </p:sp>
      <p:sp>
        <p:nvSpPr>
          <p:cNvPr id="3" name="Content Placeholder 2"/>
          <p:cNvSpPr>
            <a:spLocks noGrp="1"/>
          </p:cNvSpPr>
          <p:nvPr>
            <p:ph sz="quarter" idx="1"/>
          </p:nvPr>
        </p:nvSpPr>
        <p:spPr/>
        <p:txBody>
          <a:bodyPr>
            <a:normAutofit/>
          </a:bodyPr>
          <a:lstStyle/>
          <a:p>
            <a:r>
              <a:rPr lang="en-US" sz="1100" dirty="0" smtClean="0"/>
              <a:t>“Does the world produce enough food to feed everyone?” </a:t>
            </a:r>
            <a:r>
              <a:rPr lang="en-US" sz="1100" dirty="0" smtClean="0">
                <a:hlinkClick r:id="rId3"/>
              </a:rPr>
              <a:t>http</a:t>
            </a:r>
            <a:r>
              <a:rPr lang="en-US" sz="1100" dirty="0">
                <a:hlinkClick r:id="rId3"/>
              </a:rPr>
              <a:t>://</a:t>
            </a:r>
            <a:r>
              <a:rPr lang="en-US" sz="1100" dirty="0" smtClean="0">
                <a:hlinkClick r:id="rId3"/>
              </a:rPr>
              <a:t>www.worldhunger.org/articles/Learn/world%20hunger%20facts%202002.htm</a:t>
            </a:r>
            <a:endParaRPr lang="en-US" sz="1100" dirty="0" smtClean="0"/>
          </a:p>
          <a:p>
            <a:r>
              <a:rPr lang="en-US" sz="1100" dirty="0" smtClean="0"/>
              <a:t>“Farmers List Top Issues Impacting Agriculture” </a:t>
            </a:r>
            <a:r>
              <a:rPr lang="en-US" sz="1100" dirty="0">
                <a:hlinkClick r:id="rId4"/>
              </a:rPr>
              <a:t>http://</a:t>
            </a:r>
            <a:r>
              <a:rPr lang="en-US" sz="1100" dirty="0" smtClean="0">
                <a:hlinkClick r:id="rId4"/>
              </a:rPr>
              <a:t>westernfarmpress.com/management/farmers-list-top-issues-impacting-agriculture</a:t>
            </a:r>
            <a:endParaRPr lang="en-US" sz="1100" dirty="0" smtClean="0"/>
          </a:p>
          <a:p>
            <a:r>
              <a:rPr lang="en-US" sz="1100" dirty="0" smtClean="0"/>
              <a:t>“What is </a:t>
            </a:r>
            <a:r>
              <a:rPr lang="en-US" sz="1100" dirty="0"/>
              <a:t>Sustainable Agriculture?” </a:t>
            </a:r>
            <a:r>
              <a:rPr lang="en-US" sz="1100" dirty="0">
                <a:hlinkClick r:id="rId5"/>
              </a:rPr>
              <a:t>http://</a:t>
            </a:r>
            <a:r>
              <a:rPr lang="en-US" sz="1100" dirty="0" smtClean="0">
                <a:hlinkClick r:id="rId5"/>
              </a:rPr>
              <a:t>www.sarep.ucdavis.edu/about-sarep/def</a:t>
            </a:r>
            <a:endParaRPr lang="en-US" sz="1100" dirty="0" smtClean="0"/>
          </a:p>
          <a:p>
            <a:r>
              <a:rPr lang="en-US" sz="1100" dirty="0" smtClean="0"/>
              <a:t>“What is Multispectral Imaging?” </a:t>
            </a:r>
            <a:r>
              <a:rPr lang="en-US" sz="1100" dirty="0" smtClean="0">
                <a:hlinkClick r:id="rId6"/>
              </a:rPr>
              <a:t>http://www.spectralcameras.com/spectralcamerasupport</a:t>
            </a:r>
            <a:endParaRPr lang="en-US" sz="1100" dirty="0" smtClean="0"/>
          </a:p>
          <a:p>
            <a:r>
              <a:rPr lang="en-US" sz="1100" dirty="0" smtClean="0"/>
              <a:t>“Frequently Asked Questions about the Landsat Missions” </a:t>
            </a:r>
            <a:r>
              <a:rPr lang="en-US" sz="1100" dirty="0" smtClean="0">
                <a:hlinkClick r:id="rId7"/>
              </a:rPr>
              <a:t>http://landsat.usgs.gov/band_designations_landsat_satellites.php</a:t>
            </a:r>
            <a:r>
              <a:rPr lang="en-US" sz="1100" dirty="0"/>
              <a:t>, </a:t>
            </a:r>
            <a:r>
              <a:rPr lang="en-US" sz="1100" dirty="0">
                <a:hlinkClick r:id="rId8"/>
              </a:rPr>
              <a:t>http://</a:t>
            </a:r>
            <a:r>
              <a:rPr lang="en-US" sz="1100" dirty="0" smtClean="0">
                <a:hlinkClick r:id="rId8"/>
              </a:rPr>
              <a:t>landsat.usgs.gov/L8_band_combos.php</a:t>
            </a:r>
            <a:endParaRPr lang="en-US" sz="1100" dirty="0" smtClean="0"/>
          </a:p>
          <a:p>
            <a:r>
              <a:rPr lang="en-US" sz="1100" dirty="0" smtClean="0"/>
              <a:t>“Light Absorption, Reflection, </a:t>
            </a:r>
            <a:r>
              <a:rPr lang="en-US" sz="1100" dirty="0"/>
              <a:t>and Transmission” </a:t>
            </a:r>
            <a:r>
              <a:rPr lang="en-US" sz="1100" dirty="0">
                <a:hlinkClick r:id="rId9"/>
              </a:rPr>
              <a:t>http://www.physicsclassroom.com/class/light/Lesson-2/Light-Absorption,-Reflection,-</a:t>
            </a:r>
            <a:r>
              <a:rPr lang="en-US" sz="1100" dirty="0" smtClean="0">
                <a:hlinkClick r:id="rId9"/>
              </a:rPr>
              <a:t>and-Transmission</a:t>
            </a:r>
            <a:endParaRPr lang="en-US" sz="1100" dirty="0" smtClean="0"/>
          </a:p>
          <a:p>
            <a:r>
              <a:rPr lang="en-US" sz="1100" dirty="0" smtClean="0"/>
              <a:t>“John Snow’s Cholera Map Using GIS Data” </a:t>
            </a:r>
            <a:r>
              <a:rPr lang="en-US" sz="1100" u="sng" dirty="0">
                <a:hlinkClick r:id="rId10"/>
              </a:rPr>
              <a:t>http://www.gislounge.com/john-snows-cholera-map-gis-data/</a:t>
            </a:r>
            <a:endParaRPr lang="en-US" sz="1100" dirty="0" smtClean="0"/>
          </a:p>
          <a:p>
            <a:endParaRPr lang="en-US" sz="1100" dirty="0" smtClean="0"/>
          </a:p>
          <a:p>
            <a:endParaRPr lang="en-US" sz="1100" dirty="0" smtClean="0"/>
          </a:p>
          <a:p>
            <a:endParaRPr lang="en-US" sz="1100" dirty="0"/>
          </a:p>
        </p:txBody>
      </p:sp>
    </p:spTree>
    <p:extLst>
      <p:ext uri="{BB962C8B-B14F-4D97-AF65-F5344CB8AC3E}">
        <p14:creationId xmlns:p14="http://schemas.microsoft.com/office/powerpoint/2010/main" val="1916607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solidFill>
                  <a:schemeClr val="tx1"/>
                </a:solidFill>
              </a:rPr>
              <a:t>Issues in Ag</a:t>
            </a:r>
            <a:endParaRPr lang="en-US" sz="2000" b="1" dirty="0">
              <a:solidFill>
                <a:schemeClr val="tx1"/>
              </a:solidFill>
            </a:endParaRPr>
          </a:p>
        </p:txBody>
      </p:sp>
      <p:sp>
        <p:nvSpPr>
          <p:cNvPr id="4" name="Content Placeholder 3"/>
          <p:cNvSpPr>
            <a:spLocks noGrp="1"/>
          </p:cNvSpPr>
          <p:nvPr>
            <p:ph sz="quarter" idx="1"/>
          </p:nvPr>
        </p:nvSpPr>
        <p:spPr/>
        <p:txBody>
          <a:bodyPr>
            <a:normAutofit/>
          </a:bodyPr>
          <a:lstStyle/>
          <a:p>
            <a:r>
              <a:rPr lang="en-US" sz="2400" dirty="0" smtClean="0"/>
              <a:t>Land availability</a:t>
            </a:r>
          </a:p>
          <a:p>
            <a:r>
              <a:rPr lang="en-US" sz="2400" dirty="0" smtClean="0"/>
              <a:t>Supply and demand of crops</a:t>
            </a:r>
          </a:p>
          <a:p>
            <a:r>
              <a:rPr lang="en-US" sz="2400" dirty="0" smtClean="0"/>
              <a:t>Financial markets</a:t>
            </a:r>
          </a:p>
          <a:p>
            <a:r>
              <a:rPr lang="en-US" sz="2400" dirty="0" smtClean="0"/>
              <a:t>Government policy and regulation</a:t>
            </a:r>
          </a:p>
          <a:p>
            <a:r>
              <a:rPr lang="en-US" sz="2400" dirty="0" smtClean="0"/>
              <a:t>Sustainability </a:t>
            </a:r>
            <a:r>
              <a:rPr lang="en-US" sz="2400" dirty="0"/>
              <a:t>of ag </a:t>
            </a:r>
            <a:r>
              <a:rPr lang="en-US" sz="2400" dirty="0" smtClean="0"/>
              <a:t>production</a:t>
            </a:r>
          </a:p>
          <a:p>
            <a:r>
              <a:rPr lang="en-US" sz="2400" dirty="0"/>
              <a:t>Natural disasters (including global warming</a:t>
            </a:r>
            <a:r>
              <a:rPr lang="en-US" sz="2400" dirty="0" smtClean="0"/>
              <a:t>)</a:t>
            </a:r>
            <a:endParaRPr lang="en-US" sz="2400" dirty="0"/>
          </a:p>
        </p:txBody>
      </p:sp>
    </p:spTree>
    <p:extLst>
      <p:ext uri="{BB962C8B-B14F-4D97-AF65-F5344CB8AC3E}">
        <p14:creationId xmlns:p14="http://schemas.microsoft.com/office/powerpoint/2010/main" val="289632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l="1781" t="13658" r="4456"/>
          <a:stretch/>
        </p:blipFill>
        <p:spPr>
          <a:xfrm>
            <a:off x="-8708" y="1"/>
            <a:ext cx="9161418" cy="516357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a:stretch/>
        </p:blipFill>
        <p:spPr>
          <a:xfrm>
            <a:off x="-20363" y="-964581"/>
            <a:ext cx="9164364" cy="6108083"/>
          </a:xfrm>
          <a:prstGeom prst="rect">
            <a:avLst/>
          </a:prstGeom>
          <a:noFill/>
          <a:ln>
            <a:noFill/>
          </a:ln>
        </p:spPr>
      </p:pic>
      <p:sp>
        <p:nvSpPr>
          <p:cNvPr id="174" name="Shape 174"/>
          <p:cNvSpPr/>
          <p:nvPr/>
        </p:nvSpPr>
        <p:spPr>
          <a:xfrm>
            <a:off x="336193" y="3248474"/>
            <a:ext cx="4870823" cy="1773815"/>
          </a:xfrm>
          <a:prstGeom prst="rect">
            <a:avLst/>
          </a:prstGeom>
          <a:solidFill>
            <a:srgbClr val="4D83B9">
              <a:alpha val="97647"/>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
        <p:nvSpPr>
          <p:cNvPr id="175" name="Shape 175"/>
          <p:cNvSpPr/>
          <p:nvPr/>
        </p:nvSpPr>
        <p:spPr>
          <a:xfrm>
            <a:off x="336193" y="3248459"/>
            <a:ext cx="4870823" cy="169277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600" b="1" i="0" u="none" strike="noStrike" cap="none" baseline="0">
                <a:solidFill>
                  <a:srgbClr val="FFFFFF"/>
                </a:solidFill>
                <a:latin typeface="Trebuchet MS"/>
                <a:ea typeface="Trebuchet MS"/>
                <a:cs typeface="Trebuchet MS"/>
                <a:sym typeface="Trebuchet MS"/>
              </a:rPr>
              <a:t>Farmers’ Pain:</a:t>
            </a:r>
          </a:p>
          <a:p>
            <a:pPr marL="0" marR="0" lvl="0" indent="0" algn="l" rtl="0">
              <a:spcBef>
                <a:spcPts val="0"/>
              </a:spcBef>
              <a:buNone/>
            </a:pPr>
            <a:endParaRPr sz="1200" b="1" i="0" u="none" strike="noStrike" cap="none" baseline="0">
              <a:solidFill>
                <a:srgbClr val="FFFFFF"/>
              </a:solidFill>
              <a:latin typeface="Trebuchet MS"/>
              <a:ea typeface="Trebuchet MS"/>
              <a:cs typeface="Trebuchet MS"/>
              <a:sym typeface="Trebuchet MS"/>
            </a:endParaRPr>
          </a:p>
          <a:p>
            <a:pPr marL="0" marR="0" lvl="0" indent="0" algn="l" rtl="0">
              <a:spcBef>
                <a:spcPts val="0"/>
              </a:spcBef>
              <a:buSzPct val="25000"/>
              <a:buNone/>
            </a:pPr>
            <a:r>
              <a:rPr lang="en-US" sz="2600" b="1" i="0" u="none" strike="noStrike" cap="none" baseline="0">
                <a:solidFill>
                  <a:srgbClr val="FFFFFF"/>
                </a:solidFill>
                <a:latin typeface="Trebuchet MS"/>
                <a:ea typeface="Trebuchet MS"/>
                <a:cs typeface="Trebuchet MS"/>
                <a:sym typeface="Trebuchet MS"/>
              </a:rPr>
              <a:t>Farms are multi-$M factories, </a:t>
            </a:r>
            <a:r>
              <a:rPr lang="en-US" sz="2000" b="0" i="0" u="none" strike="noStrike" cap="none" baseline="0">
                <a:solidFill>
                  <a:srgbClr val="FFFFFF"/>
                </a:solidFill>
                <a:latin typeface="Trebuchet MS"/>
                <a:ea typeface="Trebuchet MS"/>
                <a:cs typeface="Trebuchet MS"/>
                <a:sym typeface="Trebuchet MS"/>
              </a:rPr>
              <a:t>where everything changes every week, and management can’t see it</a:t>
            </a:r>
          </a:p>
        </p:txBody>
      </p:sp>
      <p:sp>
        <p:nvSpPr>
          <p:cNvPr id="176" name="Shape 176"/>
          <p:cNvSpPr/>
          <p:nvPr/>
        </p:nvSpPr>
        <p:spPr>
          <a:xfrm>
            <a:off x="-20363" y="3248474"/>
            <a:ext cx="223563" cy="1773815"/>
          </a:xfrm>
          <a:prstGeom prst="rect">
            <a:avLst/>
          </a:prstGeom>
          <a:solidFill>
            <a:srgbClr val="4D83B9">
              <a:alpha val="97647"/>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49000">
              <a:srgbClr val="EAFFFE"/>
            </a:gs>
            <a:gs pos="100000">
              <a:srgbClr val="9FE6FF"/>
            </a:gs>
          </a:gsLst>
          <a:lin ang="10800000" scaled="0"/>
        </a:grad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idx="4294967295"/>
          </p:nvPr>
        </p:nvSpPr>
        <p:spPr>
          <a:xfrm>
            <a:off x="4" y="2"/>
            <a:ext cx="5834063" cy="1343025"/>
          </a:xfrm>
          <a:prstGeom prst="rect">
            <a:avLst/>
          </a:prstGeom>
          <a:noFill/>
          <a:ln>
            <a:noFill/>
          </a:ln>
        </p:spPr>
        <p:txBody>
          <a:bodyPr lIns="91425" tIns="45700" rIns="91425" bIns="45700" anchor="t" anchorCtr="0">
            <a:noAutofit/>
          </a:bodyPr>
          <a:lstStyle/>
          <a:p>
            <a:pPr marL="0" marR="0" lvl="0" indent="0" algn="l" rtl="0">
              <a:spcBef>
                <a:spcPts val="0"/>
              </a:spcBef>
              <a:buClr>
                <a:srgbClr val="3F3F3F"/>
              </a:buClr>
              <a:buSzPct val="25000"/>
              <a:buFont typeface="Trebuchet MS"/>
              <a:buNone/>
            </a:pPr>
            <a:r>
              <a:rPr lang="en-US" sz="3950" b="0" i="0" u="none" strike="noStrike" cap="none" baseline="0" dirty="0">
                <a:solidFill>
                  <a:srgbClr val="3F3F3F"/>
                </a:solidFill>
                <a:latin typeface="Trebuchet MS"/>
                <a:ea typeface="Trebuchet MS"/>
                <a:cs typeface="Trebuchet MS"/>
                <a:sym typeface="Trebuchet MS"/>
              </a:rPr>
              <a:t>How TerrAvion </a:t>
            </a:r>
            <a:r>
              <a:rPr lang="en-US" sz="3950" b="0" i="0" u="none" strike="noStrike" cap="none" baseline="0" dirty="0" err="1">
                <a:solidFill>
                  <a:srgbClr val="3F3F3F"/>
                </a:solidFill>
                <a:latin typeface="Trebuchet MS"/>
                <a:ea typeface="Trebuchet MS"/>
                <a:cs typeface="Trebuchet MS"/>
                <a:sym typeface="Trebuchet MS"/>
              </a:rPr>
              <a:t>OverView</a:t>
            </a:r>
            <a:r>
              <a:rPr lang="en-US" sz="3950" b="0" i="0" u="none" strike="noStrike" cap="none" baseline="0" dirty="0">
                <a:solidFill>
                  <a:srgbClr val="3F3F3F"/>
                </a:solidFill>
                <a:latin typeface="Trebuchet MS"/>
                <a:ea typeface="Trebuchet MS"/>
                <a:cs typeface="Trebuchet MS"/>
                <a:sym typeface="Trebuchet MS"/>
              </a:rPr>
              <a:t> Works</a:t>
            </a:r>
          </a:p>
        </p:txBody>
      </p:sp>
      <p:pic>
        <p:nvPicPr>
          <p:cNvPr id="211" name="Shape 211"/>
          <p:cNvPicPr preferRelativeResize="0">
            <a:picLocks noGrp="1"/>
          </p:cNvPicPr>
          <p:nvPr>
            <p:ph type="body" idx="4294967295"/>
          </p:nvPr>
        </p:nvPicPr>
        <p:blipFill rotWithShape="1">
          <a:blip r:embed="rId3">
            <a:alphaModFix/>
          </a:blip>
          <a:srcRect/>
          <a:stretch/>
        </p:blipFill>
        <p:spPr>
          <a:xfrm>
            <a:off x="4" y="1528765"/>
            <a:ext cx="5089525" cy="3614737"/>
          </a:xfrm>
          <a:prstGeom prst="rect">
            <a:avLst/>
          </a:prstGeom>
          <a:noFill/>
          <a:ln>
            <a:noFill/>
          </a:ln>
        </p:spPr>
      </p:pic>
      <p:pic>
        <p:nvPicPr>
          <p:cNvPr id="212" name="Shape 212"/>
          <p:cNvPicPr preferRelativeResize="0"/>
          <p:nvPr/>
        </p:nvPicPr>
        <p:blipFill rotWithShape="1">
          <a:blip r:embed="rId4">
            <a:alphaModFix/>
          </a:blip>
          <a:srcRect/>
          <a:stretch/>
        </p:blipFill>
        <p:spPr>
          <a:xfrm>
            <a:off x="2058218" y="542042"/>
            <a:ext cx="2286000" cy="1663065"/>
          </a:xfrm>
          <a:prstGeom prst="rect">
            <a:avLst/>
          </a:prstGeom>
          <a:noFill/>
          <a:ln>
            <a:noFill/>
          </a:ln>
        </p:spPr>
      </p:pic>
      <p:grpSp>
        <p:nvGrpSpPr>
          <p:cNvPr id="213" name="Shape 213"/>
          <p:cNvGrpSpPr/>
          <p:nvPr/>
        </p:nvGrpSpPr>
        <p:grpSpPr>
          <a:xfrm>
            <a:off x="2178222" y="1620689"/>
            <a:ext cx="2454822" cy="2020905"/>
            <a:chOff x="2248921" y="2063004"/>
            <a:chExt cx="2454822" cy="2020905"/>
          </a:xfrm>
        </p:grpSpPr>
        <p:sp>
          <p:nvSpPr>
            <p:cNvPr id="214" name="Shape 214"/>
            <p:cNvSpPr/>
            <p:nvPr/>
          </p:nvSpPr>
          <p:spPr>
            <a:xfrm rot="166288">
              <a:off x="3194026" y="2136029"/>
              <a:ext cx="1464310" cy="1913598"/>
            </a:xfrm>
            <a:custGeom>
              <a:avLst/>
              <a:gdLst/>
              <a:ahLst/>
              <a:cxnLst/>
              <a:rect l="0" t="0" r="0" b="0"/>
              <a:pathLst>
                <a:path w="1952414" h="2551464" extrusionOk="0">
                  <a:moveTo>
                    <a:pt x="0" y="2551464"/>
                  </a:moveTo>
                  <a:lnTo>
                    <a:pt x="124204" y="0"/>
                  </a:lnTo>
                  <a:lnTo>
                    <a:pt x="1952414" y="1836753"/>
                  </a:lnTo>
                  <a:lnTo>
                    <a:pt x="0" y="2551464"/>
                  </a:lnTo>
                  <a:close/>
                </a:path>
              </a:pathLst>
            </a:custGeom>
            <a:solidFill>
              <a:srgbClr val="800080">
                <a:alpha val="47843"/>
              </a:srgbClr>
            </a:solidFill>
            <a:ln w="25400" cap="flat" cmpd="sng">
              <a:solidFill>
                <a:srgbClr val="66006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350" b="0" i="0" u="none" strike="noStrike" cap="none" baseline="0">
                <a:solidFill>
                  <a:schemeClr val="lt1"/>
                </a:solidFill>
                <a:latin typeface="Calibri"/>
                <a:ea typeface="Calibri"/>
                <a:cs typeface="Calibri"/>
                <a:sym typeface="Calibri"/>
              </a:endParaRPr>
            </a:p>
          </p:txBody>
        </p:sp>
        <p:sp>
          <p:nvSpPr>
            <p:cNvPr id="215" name="Shape 215"/>
            <p:cNvSpPr/>
            <p:nvPr/>
          </p:nvSpPr>
          <p:spPr>
            <a:xfrm rot="166288" flipH="1">
              <a:off x="2294755" y="2085955"/>
              <a:ext cx="995735" cy="1919949"/>
            </a:xfrm>
            <a:custGeom>
              <a:avLst/>
              <a:gdLst/>
              <a:ahLst/>
              <a:cxnLst/>
              <a:rect l="0" t="0" r="0" b="0"/>
              <a:pathLst>
                <a:path w="3415236" h="2559932" extrusionOk="0">
                  <a:moveTo>
                    <a:pt x="325791" y="2559932"/>
                  </a:moveTo>
                  <a:lnTo>
                    <a:pt x="-1" y="0"/>
                  </a:lnTo>
                  <a:lnTo>
                    <a:pt x="3415237" y="2464884"/>
                  </a:lnTo>
                  <a:lnTo>
                    <a:pt x="325791" y="2559932"/>
                  </a:lnTo>
                  <a:close/>
                </a:path>
              </a:pathLst>
            </a:custGeom>
            <a:solidFill>
              <a:srgbClr val="800080">
                <a:alpha val="47843"/>
              </a:srgbClr>
            </a:solidFill>
            <a:ln w="25400" cap="flat" cmpd="sng">
              <a:solidFill>
                <a:srgbClr val="66006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350" b="0" i="0" u="none" strike="noStrike" cap="none" baseline="0">
                <a:solidFill>
                  <a:schemeClr val="lt1"/>
                </a:solidFill>
                <a:latin typeface="Calibri"/>
                <a:ea typeface="Calibri"/>
                <a:cs typeface="Calibri"/>
                <a:sym typeface="Calibri"/>
              </a:endParaRPr>
            </a:p>
          </p:txBody>
        </p:sp>
      </p:grpSp>
      <p:pic>
        <p:nvPicPr>
          <p:cNvPr id="216" name="Shape 216"/>
          <p:cNvPicPr preferRelativeResize="0"/>
          <p:nvPr/>
        </p:nvPicPr>
        <p:blipFill rotWithShape="1">
          <a:blip r:embed="rId5">
            <a:alphaModFix/>
          </a:blip>
          <a:srcRect l="58811" r="3109"/>
          <a:stretch/>
        </p:blipFill>
        <p:spPr>
          <a:xfrm>
            <a:off x="5772646" y="184735"/>
            <a:ext cx="908352" cy="2120401"/>
          </a:xfrm>
          <a:prstGeom prst="rect">
            <a:avLst/>
          </a:prstGeom>
          <a:noFill/>
          <a:ln>
            <a:noFill/>
          </a:ln>
        </p:spPr>
      </p:pic>
      <p:sp>
        <p:nvSpPr>
          <p:cNvPr id="217" name="Shape 217"/>
          <p:cNvSpPr/>
          <p:nvPr/>
        </p:nvSpPr>
        <p:spPr>
          <a:xfrm rot="5400000">
            <a:off x="6503998" y="1545635"/>
            <a:ext cx="1059139" cy="499226"/>
          </a:xfrm>
          <a:prstGeom prst="bentArrow">
            <a:avLst>
              <a:gd name="adj1" fmla="val 25000"/>
              <a:gd name="adj2" fmla="val 23009"/>
              <a:gd name="adj3" fmla="val 25000"/>
              <a:gd name="adj4" fmla="val 43750"/>
            </a:avLst>
          </a:prstGeom>
          <a:solidFill>
            <a:srgbClr val="800080">
              <a:alpha val="78823"/>
            </a:srgbClr>
          </a:solidFill>
          <a:ln w="25400" cap="flat" cmpd="sng">
            <a:solidFill>
              <a:srgbClr val="66006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350" b="0" i="0" u="none" strike="noStrike" cap="none" baseline="0">
              <a:solidFill>
                <a:schemeClr val="dk1"/>
              </a:solidFill>
              <a:latin typeface="Calibri"/>
              <a:ea typeface="Calibri"/>
              <a:cs typeface="Calibri"/>
              <a:sym typeface="Calibri"/>
            </a:endParaRPr>
          </a:p>
        </p:txBody>
      </p:sp>
      <p:sp>
        <p:nvSpPr>
          <p:cNvPr id="218" name="Shape 218"/>
          <p:cNvSpPr/>
          <p:nvPr/>
        </p:nvSpPr>
        <p:spPr>
          <a:xfrm>
            <a:off x="5084064" y="4566418"/>
            <a:ext cx="3950464" cy="50783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3F3F3F"/>
                </a:solidFill>
                <a:latin typeface="Arial"/>
                <a:ea typeface="Arial"/>
                <a:cs typeface="Arial"/>
                <a:sym typeface="Arial"/>
              </a:rPr>
              <a:t>Output is delivered as a geo-referenced map and vegetative indices through web, iPad, and API</a:t>
            </a:r>
          </a:p>
        </p:txBody>
      </p:sp>
      <p:sp>
        <p:nvSpPr>
          <p:cNvPr id="219" name="Shape 219"/>
          <p:cNvSpPr/>
          <p:nvPr/>
        </p:nvSpPr>
        <p:spPr>
          <a:xfrm>
            <a:off x="-26207" y="1552231"/>
            <a:ext cx="2330198" cy="71558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3F3F3F"/>
                </a:solidFill>
                <a:latin typeface="Arial"/>
                <a:ea typeface="Arial"/>
                <a:cs typeface="Arial"/>
                <a:sym typeface="Arial"/>
              </a:rPr>
              <a:t>Covered acres scanned each operational cycle by contract aircraft</a:t>
            </a:r>
          </a:p>
        </p:txBody>
      </p:sp>
      <p:sp>
        <p:nvSpPr>
          <p:cNvPr id="220" name="Shape 220"/>
          <p:cNvSpPr/>
          <p:nvPr/>
        </p:nvSpPr>
        <p:spPr>
          <a:xfrm rot="-5400000">
            <a:off x="4770626" y="734555"/>
            <a:ext cx="272926" cy="1215412"/>
          </a:xfrm>
          <a:prstGeom prst="downArrow">
            <a:avLst>
              <a:gd name="adj1" fmla="val 50000"/>
              <a:gd name="adj2" fmla="val 50000"/>
            </a:avLst>
          </a:prstGeom>
          <a:solidFill>
            <a:srgbClr val="800080">
              <a:alpha val="78823"/>
            </a:srgbClr>
          </a:solidFill>
          <a:ln w="25400" cap="flat" cmpd="sng">
            <a:solidFill>
              <a:srgbClr val="66006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350" b="0" i="0" u="none" strike="noStrike" cap="none" baseline="0">
              <a:solidFill>
                <a:schemeClr val="lt1"/>
              </a:solidFill>
              <a:latin typeface="Calibri"/>
              <a:ea typeface="Calibri"/>
              <a:cs typeface="Calibri"/>
              <a:sym typeface="Calibri"/>
            </a:endParaRPr>
          </a:p>
        </p:txBody>
      </p:sp>
      <p:sp>
        <p:nvSpPr>
          <p:cNvPr id="221" name="Shape 221"/>
          <p:cNvSpPr/>
          <p:nvPr/>
        </p:nvSpPr>
        <p:spPr>
          <a:xfrm>
            <a:off x="3952525" y="1632604"/>
            <a:ext cx="1685999" cy="923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dirty="0">
                <a:solidFill>
                  <a:srgbClr val="3F3F3F"/>
                </a:solidFill>
                <a:latin typeface="Arial"/>
                <a:ea typeface="Arial"/>
                <a:cs typeface="Arial"/>
                <a:sym typeface="Arial"/>
              </a:rPr>
              <a:t>Custom integrated external sensor pod with COTS sensors</a:t>
            </a:r>
          </a:p>
        </p:txBody>
      </p:sp>
      <p:sp>
        <p:nvSpPr>
          <p:cNvPr id="222" name="Shape 222"/>
          <p:cNvSpPr txBox="1"/>
          <p:nvPr/>
        </p:nvSpPr>
        <p:spPr>
          <a:xfrm>
            <a:off x="3077926" y="4566418"/>
            <a:ext cx="166304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Arial"/>
                <a:cs typeface="Arial"/>
                <a:sym typeface="Arial"/>
              </a:rPr>
              <a:t>[Not to scale]</a:t>
            </a:r>
          </a:p>
        </p:txBody>
      </p:sp>
      <p:sp>
        <p:nvSpPr>
          <p:cNvPr id="223" name="Shape 223"/>
          <p:cNvSpPr/>
          <p:nvPr/>
        </p:nvSpPr>
        <p:spPr>
          <a:xfrm>
            <a:off x="6858446" y="236432"/>
            <a:ext cx="2035626"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3F3F3F"/>
                </a:solidFill>
                <a:latin typeface="Arial"/>
                <a:ea typeface="Arial"/>
                <a:cs typeface="Arial"/>
                <a:sym typeface="Arial"/>
              </a:rPr>
              <a:t>The magic is the processing which allows the data to be delivered overnight for cheap</a:t>
            </a: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538" y="2359898"/>
            <a:ext cx="4348487" cy="2225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 b="9433"/>
          <a:stretch/>
        </p:blipFill>
        <p:spPr>
          <a:xfrm>
            <a:off x="0" y="0"/>
            <a:ext cx="9144000" cy="5143500"/>
          </a:xfrm>
          <a:prstGeom prst="rect">
            <a:avLst/>
          </a:prstGeom>
        </p:spPr>
      </p:pic>
      <p:sp>
        <p:nvSpPr>
          <p:cNvPr id="5" name="Subtitle 4"/>
          <p:cNvSpPr>
            <a:spLocks noGrp="1"/>
          </p:cNvSpPr>
          <p:nvPr>
            <p:ph type="subTitle" idx="1"/>
          </p:nvPr>
        </p:nvSpPr>
        <p:spPr>
          <a:xfrm>
            <a:off x="5486400" y="2876550"/>
            <a:ext cx="3048000" cy="1066800"/>
          </a:xfrm>
        </p:spPr>
        <p:txBody>
          <a:bodyPr>
            <a:normAutofit/>
          </a:bodyPr>
          <a:lstStyle/>
          <a:p>
            <a:endParaRPr lang="en-US" b="1" dirty="0" smtClean="0">
              <a:solidFill>
                <a:schemeClr val="accent1"/>
              </a:solidFill>
            </a:endParaRPr>
          </a:p>
          <a:p>
            <a:r>
              <a:rPr lang="en-US" b="1" dirty="0" smtClean="0">
                <a:solidFill>
                  <a:schemeClr val="bg1"/>
                </a:solidFill>
              </a:rPr>
              <a:t>Why not drones?</a:t>
            </a:r>
            <a:endParaRPr lang="en-US" b="1" dirty="0">
              <a:solidFill>
                <a:schemeClr val="bg1"/>
              </a:solidFill>
            </a:endParaRPr>
          </a:p>
        </p:txBody>
      </p:sp>
    </p:spTree>
    <p:extLst>
      <p:ext uri="{BB962C8B-B14F-4D97-AF65-F5344CB8AC3E}">
        <p14:creationId xmlns:p14="http://schemas.microsoft.com/office/powerpoint/2010/main" val="1599995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36976" y="-22322"/>
            <a:ext cx="9217951" cy="5188146"/>
          </a:xfrm>
          <a:prstGeom prst="rect">
            <a:avLst/>
          </a:prstGeom>
          <a:noFill/>
          <a:ln>
            <a:noFill/>
          </a:ln>
        </p:spPr>
      </p:pic>
      <p:sp>
        <p:nvSpPr>
          <p:cNvPr id="231" name="Shape 231"/>
          <p:cNvSpPr/>
          <p:nvPr/>
        </p:nvSpPr>
        <p:spPr>
          <a:xfrm>
            <a:off x="1860658" y="1026929"/>
            <a:ext cx="2652955" cy="3452545"/>
          </a:xfrm>
          <a:prstGeom prst="rect">
            <a:avLst/>
          </a:prstGeom>
          <a:solidFill>
            <a:srgbClr val="C00000">
              <a:alpha val="61960"/>
            </a:srgbClr>
          </a:solid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lt1"/>
                </a:solidFill>
                <a:latin typeface="Calibri"/>
                <a:ea typeface="Calibri"/>
                <a:cs typeface="Calibri"/>
                <a:sym typeface="Calibri"/>
              </a:rPr>
              <a:t>Too Expensive</a:t>
            </a:r>
          </a:p>
        </p:txBody>
      </p:sp>
      <p:sp>
        <p:nvSpPr>
          <p:cNvPr id="232" name="Shape 232"/>
          <p:cNvSpPr/>
          <p:nvPr/>
        </p:nvSpPr>
        <p:spPr>
          <a:xfrm>
            <a:off x="1835076" y="2763544"/>
            <a:ext cx="5652019" cy="1717121"/>
          </a:xfrm>
          <a:prstGeom prst="rect">
            <a:avLst/>
          </a:prstGeom>
          <a:solidFill>
            <a:srgbClr val="002060">
              <a:alpha val="61960"/>
            </a:srgbClr>
          </a:solidFill>
          <a:ln>
            <a:noFill/>
          </a:ln>
        </p:spPr>
        <p:txBody>
          <a:bodyPr lIns="91425" tIns="45700" rIns="91425" bIns="45700" anchor="b" anchorCtr="0">
            <a:noAutofit/>
          </a:bodyPr>
          <a:lstStyle/>
          <a:p>
            <a:pPr marL="0" marR="0" lvl="0" indent="0" algn="l" rtl="0">
              <a:spcBef>
                <a:spcPts val="0"/>
              </a:spcBef>
              <a:buSzPct val="25000"/>
              <a:buNone/>
            </a:pPr>
            <a:r>
              <a:rPr lang="en-US" sz="1800" b="0" i="0" u="none" strike="noStrike" cap="none" baseline="0" dirty="0">
                <a:solidFill>
                  <a:schemeClr val="lt1"/>
                </a:solidFill>
                <a:latin typeface="Calibri"/>
                <a:ea typeface="Calibri"/>
                <a:cs typeface="Calibri"/>
                <a:sym typeface="Calibri"/>
              </a:rPr>
              <a:t>						Not Good</a:t>
            </a:r>
          </a:p>
          <a:p>
            <a:pPr marL="0" marR="0" lvl="0" indent="0" algn="l" rtl="0">
              <a:spcBef>
                <a:spcPts val="0"/>
              </a:spcBef>
              <a:buSzPct val="25000"/>
              <a:buNone/>
            </a:pPr>
            <a:r>
              <a:rPr lang="en-US" sz="1800" b="0" i="0" u="none" strike="noStrike" cap="none" baseline="0" dirty="0" smtClean="0">
                <a:solidFill>
                  <a:schemeClr val="lt1"/>
                </a:solidFill>
                <a:latin typeface="Calibri"/>
                <a:ea typeface="Calibri"/>
                <a:cs typeface="Calibri"/>
                <a:sym typeface="Calibri"/>
              </a:rPr>
              <a:t>	</a:t>
            </a:r>
            <a:r>
              <a:rPr lang="en-US" sz="1800" b="0" i="0" u="none" strike="noStrike" cap="none" baseline="0" dirty="0">
                <a:solidFill>
                  <a:schemeClr val="lt1"/>
                </a:solidFill>
                <a:latin typeface="Calibri"/>
                <a:ea typeface="Calibri"/>
                <a:cs typeface="Calibri"/>
                <a:sym typeface="Calibri"/>
              </a:rPr>
              <a:t>					Enough</a:t>
            </a:r>
          </a:p>
        </p:txBody>
      </p:sp>
      <p:sp>
        <p:nvSpPr>
          <p:cNvPr id="233" name="Shape 233"/>
          <p:cNvSpPr txBox="1"/>
          <p:nvPr/>
        </p:nvSpPr>
        <p:spPr>
          <a:xfrm>
            <a:off x="2514600" y="2980879"/>
            <a:ext cx="1200150" cy="71558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dirty="0">
                <a:solidFill>
                  <a:srgbClr val="000000"/>
                </a:solidFill>
                <a:latin typeface="Calibri"/>
                <a:ea typeface="Calibri"/>
                <a:cs typeface="Calibri"/>
                <a:sym typeface="Calibri"/>
              </a:rPr>
              <a:t>Unaided Ground Scouting</a:t>
            </a:r>
          </a:p>
        </p:txBody>
      </p:sp>
      <p:pic>
        <p:nvPicPr>
          <p:cNvPr id="234" name="Shape 234"/>
          <p:cNvPicPr preferRelativeResize="0"/>
          <p:nvPr/>
        </p:nvPicPr>
        <p:blipFill rotWithShape="1">
          <a:blip r:embed="rId4">
            <a:alphaModFix/>
          </a:blip>
          <a:srcRect/>
          <a:stretch/>
        </p:blipFill>
        <p:spPr>
          <a:xfrm>
            <a:off x="6475317" y="3211920"/>
            <a:ext cx="1519864" cy="1519864"/>
          </a:xfrm>
          <a:prstGeom prst="rect">
            <a:avLst/>
          </a:prstGeom>
          <a:noFill/>
          <a:ln>
            <a:noFill/>
          </a:ln>
        </p:spPr>
      </p:pic>
      <p:pic>
        <p:nvPicPr>
          <p:cNvPr id="235" name="Shape 235"/>
          <p:cNvPicPr preferRelativeResize="0"/>
          <p:nvPr/>
        </p:nvPicPr>
        <p:blipFill rotWithShape="1">
          <a:blip r:embed="rId5">
            <a:alphaModFix/>
          </a:blip>
          <a:srcRect l="9102" t="10918" r="18669" b="17241"/>
          <a:stretch/>
        </p:blipFill>
        <p:spPr>
          <a:xfrm>
            <a:off x="2031903" y="1302770"/>
            <a:ext cx="1129723" cy="830677"/>
          </a:xfrm>
          <a:prstGeom prst="rect">
            <a:avLst/>
          </a:prstGeom>
          <a:noFill/>
          <a:ln>
            <a:noFill/>
          </a:ln>
        </p:spPr>
      </p:pic>
      <p:pic>
        <p:nvPicPr>
          <p:cNvPr id="236" name="Shape 236"/>
          <p:cNvPicPr preferRelativeResize="0"/>
          <p:nvPr/>
        </p:nvPicPr>
        <p:blipFill rotWithShape="1">
          <a:blip r:embed="rId6">
            <a:alphaModFix/>
          </a:blip>
          <a:srcRect/>
          <a:stretch/>
        </p:blipFill>
        <p:spPr>
          <a:xfrm>
            <a:off x="5458187" y="1544687"/>
            <a:ext cx="776882" cy="847245"/>
          </a:xfrm>
          <a:prstGeom prst="rect">
            <a:avLst/>
          </a:prstGeom>
          <a:noFill/>
          <a:ln>
            <a:noFill/>
          </a:ln>
        </p:spPr>
      </p:pic>
      <p:grpSp>
        <p:nvGrpSpPr>
          <p:cNvPr id="237" name="Shape 237"/>
          <p:cNvGrpSpPr/>
          <p:nvPr/>
        </p:nvGrpSpPr>
        <p:grpSpPr>
          <a:xfrm>
            <a:off x="293137" y="1037373"/>
            <a:ext cx="7131938" cy="4037225"/>
            <a:chOff x="-1001690" y="907214"/>
            <a:chExt cx="9509251" cy="5382967"/>
          </a:xfrm>
        </p:grpSpPr>
        <p:cxnSp>
          <p:nvCxnSpPr>
            <p:cNvPr id="238" name="Shape 238"/>
            <p:cNvCxnSpPr/>
            <p:nvPr/>
          </p:nvCxnSpPr>
          <p:spPr>
            <a:xfrm rot="10800000">
              <a:off x="1060966" y="907214"/>
              <a:ext cx="0" cy="4589469"/>
            </a:xfrm>
            <a:prstGeom prst="straightConnector1">
              <a:avLst/>
            </a:prstGeom>
            <a:noFill/>
            <a:ln w="9525" cap="flat" cmpd="sng">
              <a:solidFill>
                <a:srgbClr val="4A7DBB"/>
              </a:solidFill>
              <a:prstDash val="solid"/>
              <a:round/>
              <a:headEnd type="none" w="med" len="med"/>
              <a:tailEnd type="stealth" w="lg" len="lg"/>
            </a:ln>
          </p:spPr>
        </p:cxnSp>
        <p:cxnSp>
          <p:nvCxnSpPr>
            <p:cNvPr id="239" name="Shape 239"/>
            <p:cNvCxnSpPr/>
            <p:nvPr/>
          </p:nvCxnSpPr>
          <p:spPr>
            <a:xfrm>
              <a:off x="1060966" y="5496682"/>
              <a:ext cx="6705599" cy="0"/>
            </a:xfrm>
            <a:prstGeom prst="straightConnector1">
              <a:avLst/>
            </a:prstGeom>
            <a:noFill/>
            <a:ln w="9525" cap="flat" cmpd="sng">
              <a:solidFill>
                <a:srgbClr val="4A7DBB"/>
              </a:solidFill>
              <a:prstDash val="solid"/>
              <a:round/>
              <a:headEnd type="none" w="med" len="med"/>
              <a:tailEnd type="stealth" w="lg" len="lg"/>
            </a:ln>
          </p:spPr>
        </p:cxnSp>
        <p:sp>
          <p:nvSpPr>
            <p:cNvPr id="240" name="Shape 240"/>
            <p:cNvSpPr txBox="1"/>
            <p:nvPr/>
          </p:nvSpPr>
          <p:spPr>
            <a:xfrm>
              <a:off x="-1001690" y="2418063"/>
              <a:ext cx="2055913" cy="123110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350" b="0" i="0" u="none" strike="noStrike" cap="none" baseline="0">
                  <a:solidFill>
                    <a:srgbClr val="000000"/>
                  </a:solidFill>
                  <a:latin typeface="Calibri"/>
                  <a:ea typeface="Calibri"/>
                  <a:cs typeface="Calibri"/>
                  <a:sym typeface="Calibri"/>
                </a:rPr>
                <a:t>Quality</a:t>
              </a:r>
            </a:p>
            <a:p>
              <a:pPr marL="0" marR="0" lvl="0" indent="0" algn="ctr" rtl="0">
                <a:spcBef>
                  <a:spcPts val="0"/>
                </a:spcBef>
                <a:buSzPct val="25000"/>
                <a:buNone/>
              </a:pPr>
              <a:r>
                <a:rPr lang="en-US" sz="1350" b="0" i="0" u="none" strike="noStrike" cap="none" baseline="0">
                  <a:solidFill>
                    <a:srgbClr val="000000"/>
                  </a:solidFill>
                  <a:latin typeface="Calibri"/>
                  <a:ea typeface="Calibri"/>
                  <a:cs typeface="Calibri"/>
                  <a:sym typeface="Calibri"/>
                </a:rPr>
                <a:t>(Responsiveness, Resolution, Speed, etc.)</a:t>
              </a:r>
            </a:p>
          </p:txBody>
        </p:sp>
        <p:cxnSp>
          <p:nvCxnSpPr>
            <p:cNvPr id="241" name="Shape 241"/>
            <p:cNvCxnSpPr/>
            <p:nvPr/>
          </p:nvCxnSpPr>
          <p:spPr>
            <a:xfrm>
              <a:off x="1244620" y="1476178"/>
              <a:ext cx="6953214" cy="3764068"/>
            </a:xfrm>
            <a:prstGeom prst="straightConnector1">
              <a:avLst/>
            </a:prstGeom>
            <a:noFill/>
            <a:ln w="9525" cap="flat" cmpd="sng">
              <a:solidFill>
                <a:srgbClr val="17365D"/>
              </a:solidFill>
              <a:prstDash val="solid"/>
              <a:round/>
              <a:headEnd type="none" w="med" len="med"/>
              <a:tailEnd type="none" w="med" len="med"/>
            </a:ln>
          </p:spPr>
        </p:cxnSp>
        <p:sp>
          <p:nvSpPr>
            <p:cNvPr id="242" name="Shape 242"/>
            <p:cNvSpPr txBox="1"/>
            <p:nvPr/>
          </p:nvSpPr>
          <p:spPr>
            <a:xfrm>
              <a:off x="2210823" y="5890073"/>
              <a:ext cx="4731468"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Single Pass Cost per Acre, Fully Delivered</a:t>
              </a:r>
            </a:p>
          </p:txBody>
        </p:sp>
        <p:sp>
          <p:nvSpPr>
            <p:cNvPr id="243" name="Shape 243"/>
            <p:cNvSpPr txBox="1"/>
            <p:nvPr/>
          </p:nvSpPr>
          <p:spPr>
            <a:xfrm>
              <a:off x="1532774" y="1646576"/>
              <a:ext cx="1371599" cy="677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FFFFFF"/>
                  </a:solidFill>
                  <a:latin typeface="Calibri"/>
                  <a:ea typeface="Calibri"/>
                  <a:cs typeface="Calibri"/>
                  <a:sym typeface="Calibri"/>
                </a:rPr>
                <a:t>Electric Copters</a:t>
              </a:r>
            </a:p>
          </p:txBody>
        </p:sp>
        <p:sp>
          <p:nvSpPr>
            <p:cNvPr id="244" name="Shape 244"/>
            <p:cNvSpPr txBox="1"/>
            <p:nvPr/>
          </p:nvSpPr>
          <p:spPr>
            <a:xfrm>
              <a:off x="7516961" y="5557435"/>
              <a:ext cx="7620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Free</a:t>
              </a:r>
            </a:p>
          </p:txBody>
        </p:sp>
        <p:sp>
          <p:nvSpPr>
            <p:cNvPr id="245" name="Shape 245"/>
            <p:cNvSpPr txBox="1"/>
            <p:nvPr/>
          </p:nvSpPr>
          <p:spPr>
            <a:xfrm>
              <a:off x="1021390" y="5533878"/>
              <a:ext cx="1416557"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Expensive</a:t>
              </a:r>
            </a:p>
          </p:txBody>
        </p:sp>
        <p:sp>
          <p:nvSpPr>
            <p:cNvPr id="246" name="Shape 246"/>
            <p:cNvSpPr txBox="1"/>
            <p:nvPr/>
          </p:nvSpPr>
          <p:spPr>
            <a:xfrm>
              <a:off x="7288361" y="5064732"/>
              <a:ext cx="1219199"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LANDSAT</a:t>
              </a:r>
            </a:p>
          </p:txBody>
        </p:sp>
        <p:sp>
          <p:nvSpPr>
            <p:cNvPr id="247" name="Shape 247"/>
            <p:cNvSpPr txBox="1"/>
            <p:nvPr/>
          </p:nvSpPr>
          <p:spPr>
            <a:xfrm>
              <a:off x="4299466" y="5572882"/>
              <a:ext cx="647700"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$1</a:t>
              </a:r>
            </a:p>
          </p:txBody>
        </p:sp>
        <p:sp>
          <p:nvSpPr>
            <p:cNvPr id="248" name="Shape 248"/>
            <p:cNvSpPr txBox="1"/>
            <p:nvPr/>
          </p:nvSpPr>
          <p:spPr>
            <a:xfrm>
              <a:off x="2576115" y="1906641"/>
              <a:ext cx="1747955" cy="677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Hand-Launched Fixed-Wing </a:t>
              </a:r>
            </a:p>
          </p:txBody>
        </p:sp>
        <p:sp>
          <p:nvSpPr>
            <p:cNvPr id="249" name="Shape 249"/>
            <p:cNvSpPr txBox="1"/>
            <p:nvPr/>
          </p:nvSpPr>
          <p:spPr>
            <a:xfrm>
              <a:off x="3438721" y="3043210"/>
              <a:ext cx="1219199" cy="95410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Legacy</a:t>
              </a:r>
            </a:p>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General Aviation</a:t>
              </a:r>
            </a:p>
          </p:txBody>
        </p:sp>
        <p:sp>
          <p:nvSpPr>
            <p:cNvPr id="250" name="Shape 250"/>
            <p:cNvSpPr txBox="1"/>
            <p:nvPr/>
          </p:nvSpPr>
          <p:spPr>
            <a:xfrm>
              <a:off x="6314626" y="4234373"/>
              <a:ext cx="1502179" cy="677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Commercial Satellite</a:t>
              </a:r>
            </a:p>
          </p:txBody>
        </p:sp>
        <p:sp>
          <p:nvSpPr>
            <p:cNvPr id="251" name="Shape 251"/>
            <p:cNvSpPr txBox="1"/>
            <p:nvPr/>
          </p:nvSpPr>
          <p:spPr>
            <a:xfrm>
              <a:off x="6072837" y="3637062"/>
              <a:ext cx="1985756" cy="67710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Planned NanoSat Constellations</a:t>
              </a:r>
            </a:p>
          </p:txBody>
        </p:sp>
        <p:sp>
          <p:nvSpPr>
            <p:cNvPr id="252" name="Shape 252"/>
            <p:cNvSpPr txBox="1"/>
            <p:nvPr/>
          </p:nvSpPr>
          <p:spPr>
            <a:xfrm>
              <a:off x="304798" y="4953001"/>
              <a:ext cx="71833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Low</a:t>
              </a:r>
            </a:p>
          </p:txBody>
        </p:sp>
        <p:sp>
          <p:nvSpPr>
            <p:cNvPr id="253" name="Shape 253"/>
            <p:cNvSpPr txBox="1"/>
            <p:nvPr/>
          </p:nvSpPr>
          <p:spPr>
            <a:xfrm>
              <a:off x="185791" y="969123"/>
              <a:ext cx="718332"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50" b="0" i="0" u="none" strike="noStrike" cap="none" baseline="0">
                  <a:solidFill>
                    <a:srgbClr val="000000"/>
                  </a:solidFill>
                  <a:latin typeface="Calibri"/>
                  <a:ea typeface="Calibri"/>
                  <a:cs typeface="Calibri"/>
                  <a:sym typeface="Calibri"/>
                </a:rPr>
                <a:t>High</a:t>
              </a:r>
            </a:p>
          </p:txBody>
        </p:sp>
      </p:grpSp>
      <p:sp>
        <p:nvSpPr>
          <p:cNvPr id="254" name="Shape 254"/>
          <p:cNvSpPr/>
          <p:nvPr/>
        </p:nvSpPr>
        <p:spPr>
          <a:xfrm>
            <a:off x="0" y="-14800"/>
            <a:ext cx="5157626" cy="879055"/>
          </a:xfrm>
          <a:prstGeom prst="rect">
            <a:avLst/>
          </a:prstGeom>
          <a:solidFill>
            <a:srgbClr val="5F497A"/>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55" name="Shape 255"/>
          <p:cNvSpPr txBox="1"/>
          <p:nvPr/>
        </p:nvSpPr>
        <p:spPr>
          <a:xfrm>
            <a:off x="13403" y="7001"/>
            <a:ext cx="5444785" cy="857250"/>
          </a:xfrm>
          <a:prstGeom prst="rect">
            <a:avLst/>
          </a:prstGeom>
          <a:noFill/>
          <a:ln>
            <a:noFill/>
          </a:ln>
        </p:spPr>
        <p:txBody>
          <a:bodyPr lIns="91425" tIns="45700" rIns="91425" bIns="45700" anchor="t" anchorCtr="0">
            <a:noAutofit/>
          </a:bodyPr>
          <a:lstStyle/>
          <a:p>
            <a:pPr marL="0" marR="0" lvl="0" indent="0" algn="l" rtl="0">
              <a:lnSpc>
                <a:spcPct val="110000"/>
              </a:lnSpc>
              <a:spcBef>
                <a:spcPts val="0"/>
              </a:spcBef>
              <a:buClr>
                <a:srgbClr val="FFFFFF"/>
              </a:buClr>
              <a:buSzPct val="25000"/>
              <a:buFont typeface="Trebuchet MS"/>
              <a:buNone/>
            </a:pPr>
            <a:r>
              <a:rPr lang="en-US" sz="2400" b="0" i="0" u="none" strike="noStrike" cap="none" baseline="0">
                <a:solidFill>
                  <a:srgbClr val="FFFFFF"/>
                </a:solidFill>
                <a:latin typeface="Trebuchet MS"/>
                <a:ea typeface="Trebuchet MS"/>
                <a:cs typeface="Trebuchet MS"/>
                <a:sym typeface="Trebuchet MS"/>
              </a:rPr>
              <a:t>In mapping, </a:t>
            </a:r>
          </a:p>
          <a:p>
            <a:pPr marL="0" marR="0" lvl="0" indent="0" algn="l" rtl="0">
              <a:lnSpc>
                <a:spcPct val="110000"/>
              </a:lnSpc>
              <a:spcBef>
                <a:spcPts val="0"/>
              </a:spcBef>
              <a:buClr>
                <a:srgbClr val="FFFFFF"/>
              </a:buClr>
              <a:buSzPct val="25000"/>
              <a:buFont typeface="Trebuchet MS"/>
              <a:buNone/>
            </a:pPr>
            <a:r>
              <a:rPr lang="en-US" sz="2400" b="0" i="0" u="none" strike="noStrike" cap="none" baseline="0">
                <a:solidFill>
                  <a:srgbClr val="FFFFFF"/>
                </a:solidFill>
                <a:latin typeface="Trebuchet MS"/>
                <a:ea typeface="Trebuchet MS"/>
                <a:cs typeface="Trebuchet MS"/>
                <a:sym typeface="Trebuchet MS"/>
              </a:rPr>
              <a:t>big, fast platforms reduce cost</a:t>
            </a:r>
          </a:p>
        </p:txBody>
      </p:sp>
      <p:grpSp>
        <p:nvGrpSpPr>
          <p:cNvPr id="256" name="Shape 256"/>
          <p:cNvGrpSpPr/>
          <p:nvPr/>
        </p:nvGrpSpPr>
        <p:grpSpPr>
          <a:xfrm>
            <a:off x="4555475" y="1038980"/>
            <a:ext cx="2920278" cy="1678461"/>
            <a:chOff x="1893555" y="1023962"/>
            <a:chExt cx="2292950" cy="1452827"/>
          </a:xfrm>
        </p:grpSpPr>
        <p:sp>
          <p:nvSpPr>
            <p:cNvPr id="257" name="Shape 257"/>
            <p:cNvSpPr/>
            <p:nvPr/>
          </p:nvSpPr>
          <p:spPr>
            <a:xfrm>
              <a:off x="1893555" y="1023962"/>
              <a:ext cx="2292950" cy="1452827"/>
            </a:xfrm>
            <a:prstGeom prst="rect">
              <a:avLst/>
            </a:prstGeom>
            <a:noFill/>
            <a:ln w="25400" cap="flat" cmpd="sng">
              <a:solidFill>
                <a:srgbClr val="0D753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258" name="Shape 258"/>
            <p:cNvSpPr txBox="1"/>
            <p:nvPr/>
          </p:nvSpPr>
          <p:spPr>
            <a:xfrm>
              <a:off x="2143091" y="1106345"/>
              <a:ext cx="1793874" cy="2905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buSzPct val="25000"/>
                <a:buNone/>
              </a:pPr>
              <a:r>
                <a:rPr lang="en-US" sz="1400" b="1" i="0" u="none" strike="noStrike" cap="none" baseline="0">
                  <a:solidFill>
                    <a:schemeClr val="dk1"/>
                  </a:solidFill>
                  <a:latin typeface="Arial"/>
                  <a:ea typeface="Arial"/>
                  <a:cs typeface="Arial"/>
                  <a:sym typeface="Arial"/>
                </a:rPr>
                <a:t>Good &amp; Affordable</a:t>
              </a:r>
            </a:p>
          </p:txBody>
        </p:sp>
      </p:gr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Shape 264"/>
          <p:cNvPicPr preferRelativeResize="0"/>
          <p:nvPr/>
        </p:nvPicPr>
        <p:blipFill rotWithShape="1">
          <a:blip r:embed="rId3">
            <a:alphaModFix/>
          </a:blip>
          <a:srcRect/>
          <a:stretch/>
        </p:blipFill>
        <p:spPr>
          <a:xfrm>
            <a:off x="1078717" y="17"/>
            <a:ext cx="6957653" cy="5143499"/>
          </a:xfrm>
          <a:prstGeom prst="rect">
            <a:avLst/>
          </a:prstGeom>
          <a:noFill/>
          <a:ln>
            <a:noFill/>
          </a:ln>
        </p:spPr>
      </p:pic>
      <p:sp>
        <p:nvSpPr>
          <p:cNvPr id="265" name="Shape 265"/>
          <p:cNvSpPr txBox="1">
            <a:spLocks noGrp="1"/>
          </p:cNvSpPr>
          <p:nvPr>
            <p:ph type="title"/>
          </p:nvPr>
        </p:nvSpPr>
        <p:spPr>
          <a:xfrm>
            <a:off x="1143000" y="-22860"/>
            <a:ext cx="6829022" cy="857250"/>
          </a:xfrm>
          <a:prstGeom prst="rect">
            <a:avLst/>
          </a:prstGeom>
          <a:noFill/>
          <a:ln>
            <a:noFill/>
          </a:ln>
        </p:spPr>
        <p:txBody>
          <a:bodyPr lIns="91425" tIns="45700" rIns="91425" bIns="45700" anchor="t" anchorCtr="0">
            <a:noAutofit/>
          </a:bodyPr>
          <a:lstStyle/>
          <a:p>
            <a:pPr marL="0" marR="0" lvl="0" indent="0" algn="l" rtl="0">
              <a:spcBef>
                <a:spcPts val="0"/>
              </a:spcBef>
              <a:buClr>
                <a:srgbClr val="3F3F3F"/>
              </a:buClr>
              <a:buSzPct val="25000"/>
              <a:buFont typeface="Trebuchet MS"/>
              <a:buNone/>
            </a:pPr>
            <a:r>
              <a:rPr lang="en-US" sz="3300" b="0" i="0" u="none" strike="noStrike" cap="none" baseline="0">
                <a:solidFill>
                  <a:srgbClr val="3F3F3F"/>
                </a:solidFill>
                <a:latin typeface="Trebuchet MS"/>
                <a:ea typeface="Trebuchet MS"/>
                <a:cs typeface="Trebuchet MS"/>
                <a:sym typeface="Trebuchet MS"/>
              </a:rPr>
              <a:t>Dude + Drone + Truck = Expensive</a:t>
            </a:r>
          </a:p>
        </p:txBody>
      </p:sp>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TerrAvion">
      <a:dk1>
        <a:srgbClr val="5C5C5C"/>
      </a:dk1>
      <a:lt1>
        <a:srgbClr val="FFFFFF"/>
      </a:lt1>
      <a:dk2>
        <a:srgbClr val="FFFFFF"/>
      </a:dk2>
      <a:lt2>
        <a:srgbClr val="9FC9EB"/>
      </a:lt2>
      <a:accent1>
        <a:srgbClr val="41B649"/>
      </a:accent1>
      <a:accent2>
        <a:srgbClr val="9FC9EB"/>
      </a:accent2>
      <a:accent3>
        <a:srgbClr val="5C5C5C"/>
      </a:accent3>
      <a:accent4>
        <a:srgbClr val="C8C8C8"/>
      </a:accent4>
      <a:accent5>
        <a:srgbClr val="5490CC"/>
      </a:accent5>
      <a:accent6>
        <a:srgbClr val="119B49"/>
      </a:accent6>
      <a:hlink>
        <a:srgbClr val="F7B615"/>
      </a:hlink>
      <a:folHlink>
        <a:srgbClr val="548BB7"/>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9034</TotalTime>
  <Words>2792</Words>
  <Application>Microsoft Office PowerPoint</Application>
  <PresentationFormat>On-screen Show (16:9)</PresentationFormat>
  <Paragraphs>259</Paragraphs>
  <Slides>22</Slides>
  <Notes>22</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Median</vt:lpstr>
      <vt:lpstr>Office Theme</vt:lpstr>
      <vt:lpstr>PowerPoint Presentation</vt:lpstr>
      <vt:lpstr>Agriculture: Then and Now</vt:lpstr>
      <vt:lpstr>Issues in Ag</vt:lpstr>
      <vt:lpstr>PowerPoint Presentation</vt:lpstr>
      <vt:lpstr>PowerPoint Presentation</vt:lpstr>
      <vt:lpstr>How TerrAvion OverView Works</vt:lpstr>
      <vt:lpstr>PowerPoint Presentation</vt:lpstr>
      <vt:lpstr>PowerPoint Presentation</vt:lpstr>
      <vt:lpstr>Dude + Drone + Truck = Expensive</vt:lpstr>
      <vt:lpstr>PowerPoint Presentation</vt:lpstr>
      <vt:lpstr>PowerPoint Presentation</vt:lpstr>
      <vt:lpstr>Physics Review: the Electromagnetic Spectrum</vt:lpstr>
      <vt:lpstr>False color images</vt:lpstr>
      <vt:lpstr>Example: Russell Ranch (UC Davis)</vt:lpstr>
      <vt:lpstr>PowerPoint Presentation</vt:lpstr>
      <vt:lpstr>PowerPoint Presentation</vt:lpstr>
      <vt:lpstr>PowerPoint Presentation</vt:lpstr>
      <vt:lpstr>PowerPoint Presentation</vt:lpstr>
      <vt:lpstr>Working at TerrAvion</vt:lpstr>
      <vt:lpstr>GIS (Geographic Information System)</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carise</dc:creator>
  <cp:lastModifiedBy>carise</cp:lastModifiedBy>
  <cp:revision>130</cp:revision>
  <cp:lastPrinted>2015-07-15T03:47:38Z</cp:lastPrinted>
  <dcterms:modified xsi:type="dcterms:W3CDTF">2015-07-15T05:36:32Z</dcterms:modified>
</cp:coreProperties>
</file>